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66" r:id="rId2"/>
    <p:sldId id="260" r:id="rId3"/>
    <p:sldId id="390" r:id="rId4"/>
    <p:sldId id="597" r:id="rId5"/>
    <p:sldId id="322" r:id="rId6"/>
    <p:sldId id="323" r:id="rId7"/>
    <p:sldId id="600" r:id="rId8"/>
    <p:sldId id="474" r:id="rId9"/>
    <p:sldId id="598" r:id="rId10"/>
    <p:sldId id="475" r:id="rId11"/>
    <p:sldId id="594" r:id="rId12"/>
    <p:sldId id="599" r:id="rId13"/>
    <p:sldId id="494" r:id="rId14"/>
    <p:sldId id="358" r:id="rId15"/>
    <p:sldId id="324" r:id="rId16"/>
    <p:sldId id="325" r:id="rId17"/>
    <p:sldId id="601" r:id="rId18"/>
    <p:sldId id="321" r:id="rId19"/>
    <p:sldId id="603" r:id="rId20"/>
    <p:sldId id="602" r:id="rId21"/>
    <p:sldId id="296" r:id="rId22"/>
    <p:sldId id="320" r:id="rId23"/>
    <p:sldId id="460" r:id="rId24"/>
    <p:sldId id="622" r:id="rId25"/>
    <p:sldId id="456" r:id="rId26"/>
    <p:sldId id="476" r:id="rId27"/>
    <p:sldId id="257" r:id="rId28"/>
    <p:sldId id="630" r:id="rId29"/>
    <p:sldId id="624" r:id="rId30"/>
    <p:sldId id="635" r:id="rId31"/>
    <p:sldId id="627" r:id="rId32"/>
    <p:sldId id="628" r:id="rId33"/>
    <p:sldId id="629" r:id="rId34"/>
    <p:sldId id="634" r:id="rId35"/>
    <p:sldId id="626" r:id="rId36"/>
    <p:sldId id="631" r:id="rId37"/>
    <p:sldId id="633" r:id="rId38"/>
    <p:sldId id="632" r:id="rId39"/>
    <p:sldId id="416" r:id="rId40"/>
    <p:sldId id="262" r:id="rId41"/>
    <p:sldId id="271" r:id="rId42"/>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9B3"/>
    <a:srgbClr val="FCD5C4"/>
    <a:srgbClr val="FF631D"/>
    <a:srgbClr val="01D1B8"/>
    <a:srgbClr val="FF9933"/>
    <a:srgbClr val="FF0000"/>
    <a:srgbClr val="003366"/>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166" autoAdjust="0"/>
    <p:restoredTop sz="73902" autoAdjust="0"/>
  </p:normalViewPr>
  <p:slideViewPr>
    <p:cSldViewPr snapToGrid="0" showGuides="1">
      <p:cViewPr>
        <p:scale>
          <a:sx n="50" d="100"/>
          <a:sy n="50" d="100"/>
        </p:scale>
        <p:origin x="-1190" y="-293"/>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8AFA6CD7-F4CE-460F-B01C-5CFB4CBB484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7E459-792B-4F1C-8B47-039BC368EAA8}" type="slidenum">
              <a:rPr lang="en-US"/>
              <a:pPr/>
              <a:t>1</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r>
              <a:rPr lang="en-US" dirty="0" smtClean="0"/>
              <a:t>From Santa Cruz we travel across</a:t>
            </a:r>
            <a:r>
              <a:rPr lang="en-US" baseline="0" dirty="0" smtClean="0"/>
              <a:t> the 5-mile channel to Santa Rosa Island.</a:t>
            </a:r>
            <a:endParaRPr lang="en-US" dirty="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4874C8-8300-40A1-B3D6-34769037C4BF}" type="slidenum">
              <a:rPr lang="en-US"/>
              <a:pPr/>
              <a:t>10</a:t>
            </a:fld>
            <a:endParaRPr lang="en-US"/>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Poway Conglomerates are derived from</a:t>
            </a:r>
            <a:r>
              <a:rPr lang="en-US" baseline="0" dirty="0" smtClean="0"/>
              <a:t> a volcanic source region in Northern Sonora Mexico. Those volcanoes eroded in the Eocene, generating vast quantities of rounded rock fragments that were carried west by a major river system and deposited in a large fan-delta. Displacement along right-lateral strike-slip faults segmented the once continuous conglomerate mass and transported the western portions far to the north where they outcrop today on Santa Rosa and San Miguel Islands.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Torrey pines also made the tectonic journey from San Diego to Santa Rosa Island. It is the rarest species of pine in North America. Only two native stands exist, both of which are very small and contain only a few thousand trees.  One is at Torrey Pines State Reserve in San Diego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which was set aside to protect the Torrey pine.</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the other lies on Santa Rosa Island.</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60E49C-9816-4F24-A3E3-D91149E6E2D1}" type="slidenum">
              <a:rPr lang="en-US"/>
              <a:pPr/>
              <a:t>14</a:t>
            </a:fld>
            <a:endParaRPr lang="en-US" dirty="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dirty="0" smtClean="0"/>
              <a:t>Although</a:t>
            </a:r>
            <a:r>
              <a:rPr lang="en-US" baseline="0" dirty="0" smtClean="0"/>
              <a:t> some consider the Santa Rosa trees to be a sub-species of those found in San Diego, there is little doubt both originated from common mainland ancestors. </a:t>
            </a:r>
            <a:r>
              <a:rPr lang="en-US" dirty="0" smtClean="0"/>
              <a:t>Torrey pines are relicts of the Pleistocene flora of California. This relict flora has apparently been pushed to the brink of extinction by climatic changes</a:t>
            </a:r>
            <a:r>
              <a:rPr lang="en-US" baseline="0" dirty="0" smtClean="0"/>
              <a:t> </a:t>
            </a:r>
            <a:r>
              <a:rPr lang="en-US" dirty="0" smtClean="0"/>
              <a:t>over the past 10,000 years</a:t>
            </a:r>
            <a:r>
              <a:rPr lang="en-US" baseline="0" dirty="0" smtClean="0"/>
              <a:t> and has only been able to survive in these two limited areas where coastal fog and other factors provided a suitable habitat. Before we climb any further out on this biological limb (even though it’s attached to the geologically-cool Torrey pine!) we need to get back to the sedimentary record.</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574635-82B3-47D8-AEEA-F27F4D02527E}" type="slidenum">
              <a:rPr lang="en-US"/>
              <a:pPr/>
              <a:t>15</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dirty="0" smtClean="0"/>
              <a:t>We left off with forearc basin</a:t>
            </a:r>
            <a:r>
              <a:rPr lang="en-US" baseline="0" dirty="0" smtClean="0"/>
              <a:t> sedimentation during the Eocene, Oligocene and Earliest Miocene.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2936FA-C949-411F-92A8-60CD01DA409E}" type="slidenum">
              <a:rPr lang="en-US"/>
              <a:pPr/>
              <a:t>16</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Just like on Santa Cruz Island, the transition to deposition in transtensional basins on Santa Rosa Island is marked by the San Onofre Breccia.</a:t>
            </a:r>
            <a:r>
              <a:rPr lang="en-US" baseline="0" dirty="0" smtClean="0"/>
              <a:t> A</a:t>
            </a:r>
            <a:r>
              <a:rPr lang="en-US" dirty="0" smtClean="0"/>
              <a:t>t Carrington Point, on the east end of Santa Rosa,</a:t>
            </a:r>
            <a:r>
              <a:rPr lang="en-US" baseline="0" dirty="0" smtClean="0"/>
              <a:t> a beautiful sea arch is carved into the</a:t>
            </a:r>
            <a:r>
              <a:rPr lang="en-US" dirty="0" smtClean="0"/>
              <a:t> San Onofre Breccia</a:t>
            </a:r>
            <a:r>
              <a:rPr lang="en-US" baseline="0" dirty="0" smtClean="0"/>
              <a:t>. Above the San Onofre Breccia lies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the Beechers Bay Member</a:t>
            </a:r>
            <a:r>
              <a:rPr lang="en-US" baseline="0" dirty="0" smtClean="0"/>
              <a:t> of the Monterey Formation. Named after the bay where the island’s only landing is built,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D051C-B887-43CB-847D-22A31B499F6E}" type="slidenum">
              <a:rPr lang="en-US"/>
              <a:pPr/>
              <a:t>18</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…this unit is </a:t>
            </a:r>
            <a:r>
              <a:rPr lang="en-US" b="0" baseline="0" dirty="0" smtClean="0"/>
              <a:t>the first rock visitors notice when they arrive on the island. The angular unconformity it makes with the </a:t>
            </a:r>
            <a:r>
              <a:rPr lang="en-US" b="0" dirty="0" smtClean="0"/>
              <a:t>overlying </a:t>
            </a:r>
            <a:r>
              <a:rPr lang="en-US" b="0" dirty="0"/>
              <a:t>Pleistocene marine terrace </a:t>
            </a:r>
            <a:r>
              <a:rPr lang="en-US" b="0" dirty="0" smtClean="0"/>
              <a:t>deposits</a:t>
            </a:r>
            <a:r>
              <a:rPr lang="en-US" b="0" baseline="0" dirty="0" smtClean="0"/>
              <a:t> </a:t>
            </a:r>
            <a:r>
              <a:rPr lang="en-US" b="0" dirty="0" smtClean="0"/>
              <a:t>could not be more obvious,</a:t>
            </a:r>
            <a:endParaRPr lang="en-US"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D051C-B887-43CB-847D-22A31B499F6E}" type="slidenum">
              <a:rPr lang="en-US"/>
              <a:pPr/>
              <a:t>19</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 and represents deposition on top of a</a:t>
            </a:r>
            <a:r>
              <a:rPr lang="en-US" b="0" baseline="0" dirty="0" smtClean="0"/>
              <a:t> wave cut platform …</a:t>
            </a:r>
            <a:endParaRPr lang="en-US" b="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22B03-A493-464B-827B-3A13F4CCBF43}" type="slidenum">
              <a:rPr lang="en-US"/>
              <a:pPr/>
              <a:t>2</a:t>
            </a:fld>
            <a:endParaRPr 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smtClean="0"/>
              <a:t>Santa </a:t>
            </a:r>
            <a:r>
              <a:rPr lang="en-US" dirty="0"/>
              <a:t>Rosa is the second largest of California's eight Channel Islands</a:t>
            </a:r>
            <a:r>
              <a:rPr lang="en-US" dirty="0" smtClean="0"/>
              <a:t>.</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870B3-0259-4092-98C8-47026817D7D3}" type="slidenum">
              <a:rPr lang="en-US"/>
              <a:pPr/>
              <a:t>20</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dirty="0" smtClean="0"/>
              <a:t>… similar</a:t>
            </a:r>
            <a:r>
              <a:rPr lang="en-US" baseline="0" dirty="0" smtClean="0"/>
              <a:t> to the one </a:t>
            </a:r>
            <a:r>
              <a:rPr lang="en-US" dirty="0" smtClean="0"/>
              <a:t>we saw at Neat</a:t>
            </a:r>
            <a:r>
              <a:rPr lang="en-US" baseline="0" dirty="0" smtClean="0"/>
              <a:t> Point on Santa Cruz Island.</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53BEF5-45D0-4339-893D-DF16376C3745}" type="slidenum">
              <a:rPr lang="en-US"/>
              <a:pPr/>
              <a:t>21</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dirty="0" smtClean="0"/>
              <a:t>Above the cliff</a:t>
            </a:r>
            <a:r>
              <a:rPr lang="en-US" baseline="0" dirty="0" smtClean="0"/>
              <a:t> at Beechers Bay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F64F9-73B6-433A-95A4-3CEDF80DCD55}" type="slidenum">
              <a:rPr lang="en-US"/>
              <a:pPr/>
              <a:t>22</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US" dirty="0" smtClean="0"/>
              <a:t>… lies a broad</a:t>
            </a:r>
            <a:r>
              <a:rPr lang="en-US" baseline="0" dirty="0" smtClean="0"/>
              <a:t> marine terrace. The great width of this terrace indicates that it is relatively young. In time it will become narrower as waves erode back the sea cliff. During the Pleistocene ice ages these terraces would have been wider and elevated more than 300 feet above the lower sea levels. Because of the wetter climate, the terraces would have been covered with lush vegetation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DDBEFE-7035-4470-91CB-6FA717C1BA5F}" type="slidenum">
              <a:rPr lang="en-US"/>
              <a:pPr/>
              <a:t>23</a:t>
            </a:fld>
            <a:endParaRPr 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dirty="0" smtClean="0"/>
              <a:t>… - the perfect grazing lands for </a:t>
            </a:r>
            <a:r>
              <a:rPr lang="en-US" baseline="0" dirty="0" smtClean="0"/>
              <a:t>…</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DDBEFE-7035-4470-91CB-6FA717C1BA5F}" type="slidenum">
              <a:rPr lang="en-US"/>
              <a:pPr/>
              <a:t>24</a:t>
            </a:fld>
            <a:endParaRPr 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dirty="0" smtClean="0"/>
              <a:t>… </a:t>
            </a:r>
            <a:r>
              <a:rPr lang="en-US" baseline="0" dirty="0" smtClean="0"/>
              <a:t>mammoths. The remains of dozens of mammoths have been found buried under the marine terrace deposits of Santa Cruz, Santa Rosa and San Miguel islands,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F80B60-3484-493E-A6D4-EB9B3E95399E}" type="slidenum">
              <a:rPr lang="en-US"/>
              <a:pPr/>
              <a:t>25</a:t>
            </a:fld>
            <a:endParaRPr lang="en-US"/>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en-US" b="0" dirty="0" smtClean="0"/>
              <a:t>… including this specimen</a:t>
            </a:r>
            <a:r>
              <a:rPr lang="en-US" b="0" baseline="0" dirty="0" smtClean="0"/>
              <a:t> from Santa Rosa. It’s </a:t>
            </a:r>
            <a:r>
              <a:rPr lang="en-US" b="0" dirty="0" smtClean="0"/>
              <a:t>the </a:t>
            </a:r>
            <a:r>
              <a:rPr lang="en-US" b="0" dirty="0"/>
              <a:t>most complete Pygmy Mammoth skeleton ever </a:t>
            </a:r>
            <a:r>
              <a:rPr lang="en-US" b="0" dirty="0" smtClean="0"/>
              <a:t>found,</a:t>
            </a:r>
            <a:r>
              <a:rPr lang="en-US" b="0" baseline="0" dirty="0" smtClean="0"/>
              <a:t> </a:t>
            </a:r>
            <a:r>
              <a:rPr lang="en-US" b="0" dirty="0" smtClean="0"/>
              <a:t>the only full sized skeleton of the species anywhere in the world, and the first to be dated. Scientists estimate the age at 12,840 years old. The pony-sized species, a distant relative of the modern elephant, is believed to have lived only on San Miguel, Santa Rosa, and Santa Cruz Islands. The story</a:t>
            </a:r>
            <a:r>
              <a:rPr lang="en-US" b="0" baseline="0" dirty="0" smtClean="0"/>
              <a:t> of how mammoths got to the islands goes something like this:</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21C265-69B2-44D5-BE88-3473AD19FFFD}" type="slidenum">
              <a:rPr lang="en-US"/>
              <a:pPr/>
              <a:t>26</a:t>
            </a:fld>
            <a:endParaRPr lang="en-US"/>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r>
              <a:rPr lang="en-US" dirty="0" smtClean="0"/>
              <a:t>During the ice ages </a:t>
            </a:r>
            <a:r>
              <a:rPr lang="en-US" baseline="0" dirty="0" smtClean="0"/>
              <a:t>sea level to dropped markedly. While sea level was low, t</a:t>
            </a:r>
            <a:r>
              <a:rPr lang="en-US" dirty="0" smtClean="0"/>
              <a:t>he Pygmy Mammoth's ancestors, the giant Columbian Mammoth,</a:t>
            </a:r>
            <a:r>
              <a:rPr lang="en-US" baseline="0" dirty="0" smtClean="0"/>
              <a:t> swam across the narrow Santa Barbara Channel to Santarosae. When the ice age ended, sea level climbed and filled the channel with water. The distance between the islands and the mainland was too far for the mammoths to swim and some became trapped on the islands. Over time island mammoths evolved into </a:t>
            </a:r>
            <a:r>
              <a:rPr lang="en-US" dirty="0" smtClean="0"/>
              <a:t>a pygmy form better suited to survival in the limited habitat</a:t>
            </a:r>
            <a:r>
              <a:rPr lang="en-US" baseline="0" dirty="0" smtClean="0"/>
              <a:t>. Lack of food and steep hills may have been factors in the process.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a:t>
            </a:r>
            <a:r>
              <a:rPr lang="en-US" baseline="0" dirty="0" smtClean="0"/>
              <a:t> are journey to the islands is nearly over. San Miguel Island is our last stop,...</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and since its geology is similar to that of the rest of Santarosae there is not much here that we haven’t already explained. There is one notable exception.</a:t>
            </a:r>
            <a:endParaRPr lang="en-US" dirty="0" smtClean="0"/>
          </a:p>
          <a:p>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can’t help but notice white, wind</a:t>
            </a:r>
            <a:r>
              <a:rPr lang="en-US" baseline="0" dirty="0" smtClean="0"/>
              <a:t>-blown sand </a:t>
            </a:r>
            <a:r>
              <a:rPr lang="en-US" dirty="0" smtClean="0"/>
              <a:t>that stripes</a:t>
            </a:r>
            <a:r>
              <a:rPr lang="en-US" baseline="0" dirty="0" smtClean="0"/>
              <a:t> the island.</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F2977-848B-4663-B43E-54DF80FDECE8}" type="slidenum">
              <a:rPr lang="en-US"/>
              <a:pPr/>
              <a:t>3</a:t>
            </a:fld>
            <a:endParaRPr 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dirty="0"/>
              <a:t>Unlike any other Northern Channel Island, Santa Rosa Island is blanketed predominantly with gentle rolling hills and grasslands. High mountains with deeply cut canyons are limited. The northeastern shore consists of well developed marine terraces where cliffs abut the ocean. The southern sector of the island is steeper and more rugged. The island's coastline is quite variable, with broad sandy beaches on the northwest, northeast and </a:t>
            </a:r>
            <a:r>
              <a:rPr lang="en-US" dirty="0" smtClean="0"/>
              <a:t>southwest.</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Recent and ancient</a:t>
            </a:r>
            <a:r>
              <a:rPr lang="en-US" b="0" baseline="0" dirty="0" smtClean="0"/>
              <a:t> dunes cover so much of the island, that it just as well be named …</a:t>
            </a:r>
            <a:endParaRPr lang="en-US" b="0"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 </a:t>
            </a:r>
            <a:r>
              <a:rPr lang="en-US" b="0" i="1" u="sng" dirty="0" smtClean="0"/>
              <a:t>Sand</a:t>
            </a:r>
            <a:r>
              <a:rPr lang="en-US" b="0" dirty="0" smtClean="0"/>
              <a:t> Miguel!</a:t>
            </a:r>
            <a:endParaRPr lang="en-US" b="0"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One has to ask: Where did all this</a:t>
            </a:r>
            <a:r>
              <a:rPr lang="en-US" b="0" baseline="0" dirty="0" smtClean="0"/>
              <a:t> sand come from? Since most of the dunes are Holocene in age, that pretty much means we are going to have to use present-day processes to explain their origin.</a:t>
            </a:r>
            <a:endParaRPr lang="en-US" b="0" dirty="0" smtClean="0"/>
          </a:p>
          <a:p>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 factors contribute</a:t>
            </a:r>
            <a:r>
              <a:rPr lang="en-US" baseline="0" dirty="0" smtClean="0"/>
              <a:t> to dune formation on San Miguel Island. Most important of these is that, as the most westerly of the northern Channel Islands,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San Miguel is exposed to the strongest winds and largest waves.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Those waves erode the relatively soft sedimentary rocks of the island and grind them down into sand.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fairly level shelf which borders the island on its windward side keeps the sand from draining off into deep water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while ridges of more erosion-resistant sedimentary and volcanic rock prevent wave action from transporting the sand around the island to its leeward side.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wave eroded sand is effectively trapped on the long windward beaches where only the strong winds can carry it away.</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F2898F-D0F2-47AE-90E9-DEB8EF3CCBAF}" type="slidenum">
              <a:rPr lang="en-US"/>
              <a:pPr/>
              <a:t>39</a:t>
            </a:fld>
            <a:endParaRPr lang="en-US"/>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r>
              <a:rPr lang="en-US" dirty="0" smtClean="0"/>
              <a:t>In the</a:t>
            </a:r>
            <a:r>
              <a:rPr lang="en-US" baseline="0" dirty="0" smtClean="0"/>
              <a:t> center of the island the strong winds have eroded some of the older dunes to expose a strange landscape known as the Caliche Forest. Caliche is a porous form of calcium carbonate often mixed with soil, or in this case sand. It is formed by capillary action (wicking) that draws mineral-rich ground water to the  surface, where it evaporates in the wind and sun, leaving the minerals.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structure of Santa Rosa Island is similar</a:t>
            </a:r>
            <a:r>
              <a:rPr lang="en-US" baseline="0" dirty="0" smtClean="0"/>
              <a:t> to </a:t>
            </a:r>
            <a:r>
              <a:rPr lang="en-US" dirty="0" smtClean="0"/>
              <a:t>that of Santa</a:t>
            </a:r>
            <a:r>
              <a:rPr lang="en-US" baseline="0" dirty="0" smtClean="0"/>
              <a:t> Cruz Island - </a:t>
            </a:r>
            <a:r>
              <a:rPr lang="en-US" dirty="0" smtClean="0"/>
              <a:t>an uplifted block deformed by folding and faulting. However, Santa Rosa has a larger area of Tertiary sedimentary rocks than any other Channel Island. Tertiary sandstones, siltstones, shales and volcanics on the northern half of the island are covered with a thick layer of Quaternary (Pleistocene Era) deposits. The oldest rocks are on the south side</a:t>
            </a:r>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844BC3-C519-4D16-97CB-FEC3913BF10C}" type="slidenum">
              <a:rPr lang="en-US"/>
              <a:pPr/>
              <a:t>40</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baseline="0" dirty="0" smtClean="0"/>
              <a:t>The calcified casts of ancient plants represent sand smothered vegetation from a lush late Pleistocene woodland. Trees are not the only thing buried under all that sand.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2A34B2-F892-433B-8F1B-30D056A29051}" type="slidenum">
              <a:rPr lang="en-US"/>
              <a:pPr/>
              <a:t>41</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With more than 500 Indian sites scattered across the island,</a:t>
            </a:r>
            <a:r>
              <a:rPr lang="en-US" baseline="0" dirty="0" smtClean="0"/>
              <a:t> San Miguel has probably the richest archeological record of all the Channel Islands.</a:t>
            </a:r>
            <a:endParaRPr lang="en-US" dirty="0" smtClean="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1A1E1-E887-4E6E-92E2-4E8885E0D863}" type="slidenum">
              <a:rPr lang="en-US"/>
              <a:pPr/>
              <a:t>5</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 complex series of Eocene,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7C98BA-6FEA-46B4-A297-865268E66C8B}" type="slidenum">
              <a:rPr lang="en-US"/>
              <a:pPr/>
              <a:t>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Oligocene</a:t>
            </a:r>
            <a:r>
              <a:rPr lang="en-US" baseline="0" dirty="0" smtClean="0"/>
              <a:t>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574635-82B3-47D8-AEEA-F27F4D02527E}" type="slidenum">
              <a:rPr lang="en-US"/>
              <a:pPr/>
              <a:t>7</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dirty="0" smtClean="0"/>
              <a:t>… and</a:t>
            </a:r>
            <a:r>
              <a:rPr lang="en-US" baseline="0" dirty="0" smtClean="0"/>
              <a:t> Earliest Miocene sedimentary rocks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4DD22-C029-40F9-B2E3-5CD295E8C327}" type="slidenum">
              <a:rPr lang="en-US"/>
              <a:pPr/>
              <a:t>8</a:t>
            </a:fld>
            <a:endParaRPr lang="en-US"/>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r>
              <a:rPr lang="en-US" dirty="0" smtClean="0"/>
              <a:t>… that like those</a:t>
            </a:r>
            <a:r>
              <a:rPr lang="en-US" baseline="0" dirty="0" smtClean="0"/>
              <a:t> on Santa Cruz Island reflect deposition in a forearc basin that in generally evolves from deep water marine to shallow marine and terrestrial sedimentation through time. Of particular interest are the Eocene conglomerates on Santa Rosa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which are equivalent to the widespread “Poway” Conglomerates in San Diego.</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56E758-97F3-48B4-AF7F-416B94B3D6C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6BC8D7-77F3-4A36-9A8A-0893BFE1DC2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841115-20E8-4AC8-B9A5-381720D93DF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B249E8-8A0F-4EDD-AEFA-3756CB724DA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065333-B6C3-4F37-9033-42591E7CB5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63977D-4A50-4A82-8E06-67F42C3CE3F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E611A7E-98E6-49CC-8635-B567710EE8A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9C63D33-5BC2-4FD3-BEBA-8C05BEB71B7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F2CC169-4700-44B5-9B62-71F0C61B862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6F0A37F-9EA9-4CB6-B281-6BCADBB0005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E555DF-E88F-464D-A6A6-7C9525713CE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1CC73850-3396-4962-B821-EBB31175B7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hyperlink" Target="http://biology.usgs.gov/s+t/SNT/noframe/ca164f01.htm"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descr="Clouds and Santa Rosa Island. Channel Islands National Park"/>
          <p:cNvPicPr>
            <a:picLocks noChangeAspect="1" noChangeArrowheads="1"/>
          </p:cNvPicPr>
          <p:nvPr/>
        </p:nvPicPr>
        <p:blipFill>
          <a:blip r:embed="rId3" cstate="print"/>
          <a:srcRect b="2857"/>
          <a:stretch>
            <a:fillRect/>
          </a:stretch>
        </p:blipFill>
        <p:spPr bwMode="auto">
          <a:xfrm>
            <a:off x="1295400" y="0"/>
            <a:ext cx="4697413" cy="6662057"/>
          </a:xfrm>
          <a:prstGeom prst="rect">
            <a:avLst/>
          </a:prstGeom>
          <a:noFill/>
        </p:spPr>
      </p:pic>
      <p:sp>
        <p:nvSpPr>
          <p:cNvPr id="434179" name="Text Box 3"/>
          <p:cNvSpPr txBox="1">
            <a:spLocks noChangeArrowheads="1"/>
          </p:cNvSpPr>
          <p:nvPr/>
        </p:nvSpPr>
        <p:spPr bwMode="auto">
          <a:xfrm>
            <a:off x="6400800" y="2362200"/>
            <a:ext cx="2286000" cy="1373188"/>
          </a:xfrm>
          <a:prstGeom prst="rect">
            <a:avLst/>
          </a:prstGeom>
          <a:noFill/>
          <a:ln w="38100">
            <a:noFill/>
            <a:miter lim="800000"/>
            <a:headEnd/>
            <a:tailEnd/>
          </a:ln>
          <a:effectLst/>
        </p:spPr>
        <p:txBody>
          <a:bodyPr>
            <a:spAutoFit/>
          </a:bodyPr>
          <a:lstStyle/>
          <a:p>
            <a:pPr>
              <a:spcBef>
                <a:spcPct val="50000"/>
              </a:spcBef>
            </a:pPr>
            <a:r>
              <a:rPr lang="en-US"/>
              <a:t>Across to Santa Rosa Island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5PowayCombined.gif"/>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http://www.geog.ucsb.edu/~joel/g148_f08/lecture_notes/peninsular_range/torrey_pines_89web.jpg"/>
          <p:cNvPicPr>
            <a:picLocks noChangeAspect="1" noChangeArrowheads="1"/>
          </p:cNvPicPr>
          <p:nvPr/>
        </p:nvPicPr>
        <p:blipFill>
          <a:blip r:embed="rId3" cstate="print"/>
          <a:srcRect/>
          <a:stretch>
            <a:fillRect/>
          </a:stretch>
        </p:blipFill>
        <p:spPr bwMode="auto">
          <a:xfrm>
            <a:off x="-190500" y="0"/>
            <a:ext cx="9525000" cy="6838950"/>
          </a:xfrm>
          <a:prstGeom prst="rect">
            <a:avLst/>
          </a:prstGeom>
          <a:noFill/>
        </p:spPr>
      </p:pic>
      <p:sp>
        <p:nvSpPr>
          <p:cNvPr id="3" name="TextBox 2"/>
          <p:cNvSpPr txBox="1"/>
          <p:nvPr/>
        </p:nvSpPr>
        <p:spPr>
          <a:xfrm>
            <a:off x="1781175" y="0"/>
            <a:ext cx="558165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Torrey Pines State Reserve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http://www.normankoren.com/Image1989/Torrey_Pines_89_1.jpg"/>
          <p:cNvPicPr>
            <a:picLocks noChangeAspect="1" noChangeArrowheads="1"/>
          </p:cNvPicPr>
          <p:nvPr/>
        </p:nvPicPr>
        <p:blipFill>
          <a:blip r:embed="rId3" cstate="print"/>
          <a:srcRect/>
          <a:stretch>
            <a:fillRect/>
          </a:stretch>
        </p:blipFill>
        <p:spPr bwMode="auto">
          <a:xfrm>
            <a:off x="-274642" y="0"/>
            <a:ext cx="9693284" cy="6858000"/>
          </a:xfrm>
          <a:prstGeom prst="rect">
            <a:avLst/>
          </a:prstGeom>
          <a:noFill/>
        </p:spPr>
      </p:pic>
      <p:sp>
        <p:nvSpPr>
          <p:cNvPr id="3" name="TextBox 2"/>
          <p:cNvSpPr txBox="1"/>
          <p:nvPr/>
        </p:nvSpPr>
        <p:spPr>
          <a:xfrm>
            <a:off x="6156960" y="5562600"/>
            <a:ext cx="298704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Torrey pines, San Diego</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3566160" y="4053840"/>
            <a:ext cx="184731" cy="523220"/>
          </a:xfrm>
          <a:prstGeom prst="rect">
            <a:avLst/>
          </a:prstGeom>
          <a:noFill/>
        </p:spPr>
        <p:txBody>
          <a:bodyPr wrap="none" rtlCol="0">
            <a:spAutoFit/>
          </a:bodyPr>
          <a:lstStyle/>
          <a:p>
            <a:endParaRPr lang="en-US" dirty="0"/>
          </a:p>
        </p:txBody>
      </p:sp>
      <p:sp>
        <p:nvSpPr>
          <p:cNvPr id="4" name="TextBox 3"/>
          <p:cNvSpPr txBox="1"/>
          <p:nvPr/>
        </p:nvSpPr>
        <p:spPr>
          <a:xfrm>
            <a:off x="0" y="4480560"/>
            <a:ext cx="344424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Torrey pines on Santa Rosa Island</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The sea seen through a Torrey pine tree."/>
          <p:cNvPicPr>
            <a:picLocks noChangeAspect="1" noChangeArrowheads="1"/>
          </p:cNvPicPr>
          <p:nvPr/>
        </p:nvPicPr>
        <p:blipFill>
          <a:blip r:embed="rId3" cstate="print"/>
          <a:srcRect/>
          <a:stretch>
            <a:fillRect/>
          </a:stretch>
        </p:blipFill>
        <p:spPr bwMode="auto">
          <a:xfrm>
            <a:off x="4571998" y="487680"/>
            <a:ext cx="4572002" cy="3217923"/>
          </a:xfrm>
          <a:prstGeom prst="rect">
            <a:avLst/>
          </a:prstGeom>
          <a:noFill/>
        </p:spPr>
      </p:pic>
      <p:pic>
        <p:nvPicPr>
          <p:cNvPr id="207875" name="Picture 3" descr="A gnarled Torrey pine clings to a steep cliff."/>
          <p:cNvPicPr>
            <a:picLocks noChangeAspect="1" noChangeArrowheads="1"/>
          </p:cNvPicPr>
          <p:nvPr/>
        </p:nvPicPr>
        <p:blipFill>
          <a:blip r:embed="rId4" cstate="print"/>
          <a:srcRect/>
          <a:stretch>
            <a:fillRect/>
          </a:stretch>
        </p:blipFill>
        <p:spPr bwMode="auto">
          <a:xfrm>
            <a:off x="4572000" y="3672840"/>
            <a:ext cx="4572000" cy="3240062"/>
          </a:xfrm>
          <a:prstGeom prst="rect">
            <a:avLst/>
          </a:prstGeom>
          <a:noFill/>
        </p:spPr>
      </p:pic>
      <p:sp>
        <p:nvSpPr>
          <p:cNvPr id="207877" name="Text Box 5"/>
          <p:cNvSpPr txBox="1">
            <a:spLocks noChangeArrowheads="1"/>
          </p:cNvSpPr>
          <p:nvPr/>
        </p:nvSpPr>
        <p:spPr bwMode="auto">
          <a:xfrm>
            <a:off x="4572000" y="0"/>
            <a:ext cx="4419600" cy="519113"/>
          </a:xfrm>
          <a:prstGeom prst="rect">
            <a:avLst/>
          </a:prstGeom>
          <a:noFill/>
          <a:ln w="38100">
            <a:noFill/>
            <a:miter lim="800000"/>
            <a:headEnd/>
            <a:tailEnd/>
          </a:ln>
          <a:effectLst/>
        </p:spPr>
        <p:txBody>
          <a:bodyPr>
            <a:spAutoFit/>
          </a:bodyPr>
          <a:lstStyle/>
          <a:p>
            <a:pPr>
              <a:spcBef>
                <a:spcPct val="50000"/>
              </a:spcBef>
            </a:pPr>
            <a:r>
              <a:rPr lang="en-US" i="1" dirty="0"/>
              <a:t>San Diego</a:t>
            </a:r>
          </a:p>
        </p:txBody>
      </p:sp>
      <p:pic>
        <p:nvPicPr>
          <p:cNvPr id="6" name="Picture 2" descr="ca164f01">
            <a:hlinkClick r:id="rId5"/>
          </p:cNvPr>
          <p:cNvPicPr>
            <a:picLocks noChangeAspect="1" noChangeArrowheads="1"/>
          </p:cNvPicPr>
          <p:nvPr/>
        </p:nvPicPr>
        <p:blipFill>
          <a:blip r:embed="rId6" cstate="print"/>
          <a:srcRect/>
          <a:stretch>
            <a:fillRect/>
          </a:stretch>
        </p:blipFill>
        <p:spPr bwMode="auto">
          <a:xfrm>
            <a:off x="0" y="3657600"/>
            <a:ext cx="4572000" cy="3200400"/>
          </a:xfrm>
          <a:prstGeom prst="rect">
            <a:avLst/>
          </a:prstGeom>
          <a:noFill/>
        </p:spPr>
      </p:pic>
      <p:pic>
        <p:nvPicPr>
          <p:cNvPr id="7" name="Picture 3" descr="Torrey Pines on Santa Rosa Island"/>
          <p:cNvPicPr>
            <a:picLocks noChangeAspect="1" noChangeArrowheads="1"/>
          </p:cNvPicPr>
          <p:nvPr/>
        </p:nvPicPr>
        <p:blipFill>
          <a:blip r:embed="rId7" cstate="print"/>
          <a:srcRect/>
          <a:stretch>
            <a:fillRect/>
          </a:stretch>
        </p:blipFill>
        <p:spPr bwMode="auto">
          <a:xfrm>
            <a:off x="0" y="472440"/>
            <a:ext cx="4572000" cy="3200400"/>
          </a:xfrm>
          <a:prstGeom prst="rect">
            <a:avLst/>
          </a:prstGeom>
          <a:noFill/>
        </p:spPr>
      </p:pic>
      <p:sp>
        <p:nvSpPr>
          <p:cNvPr id="8" name="Text Box 5"/>
          <p:cNvSpPr txBox="1">
            <a:spLocks noChangeArrowheads="1"/>
          </p:cNvSpPr>
          <p:nvPr/>
        </p:nvSpPr>
        <p:spPr bwMode="auto">
          <a:xfrm>
            <a:off x="0" y="0"/>
            <a:ext cx="4572000" cy="519113"/>
          </a:xfrm>
          <a:prstGeom prst="rect">
            <a:avLst/>
          </a:prstGeom>
          <a:noFill/>
          <a:ln w="38100">
            <a:noFill/>
            <a:miter lim="800000"/>
            <a:headEnd/>
            <a:tailEnd/>
          </a:ln>
          <a:effectLst/>
        </p:spPr>
        <p:txBody>
          <a:bodyPr>
            <a:spAutoFit/>
          </a:bodyPr>
          <a:lstStyle/>
          <a:p>
            <a:pPr>
              <a:spcBef>
                <a:spcPct val="50000"/>
              </a:spcBef>
            </a:pPr>
            <a:r>
              <a:rPr lang="en-US" i="1" dirty="0"/>
              <a:t>Santa Rosa Island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Islan006"/>
          <p:cNvPicPr>
            <a:picLocks noChangeAspect="1" noChangeArrowheads="1"/>
          </p:cNvPicPr>
          <p:nvPr/>
        </p:nvPicPr>
        <p:blipFill>
          <a:blip r:embed="rId3" cstate="print"/>
          <a:srcRect/>
          <a:stretch>
            <a:fillRect/>
          </a:stretch>
        </p:blipFill>
        <p:spPr bwMode="auto">
          <a:xfrm>
            <a:off x="0" y="0"/>
            <a:ext cx="9144000" cy="7316788"/>
          </a:xfrm>
          <a:prstGeom prst="rect">
            <a:avLst/>
          </a:prstGeom>
          <a:noFill/>
        </p:spPr>
      </p:pic>
      <p:sp>
        <p:nvSpPr>
          <p:cNvPr id="4" name="Text Box 3"/>
          <p:cNvSpPr txBox="1">
            <a:spLocks noChangeArrowheads="1"/>
          </p:cNvSpPr>
          <p:nvPr/>
        </p:nvSpPr>
        <p:spPr bwMode="auto">
          <a:xfrm>
            <a:off x="4953000" y="0"/>
            <a:ext cx="4191000" cy="1384995"/>
          </a:xfrm>
          <a:prstGeom prst="rect">
            <a:avLst/>
          </a:prstGeom>
          <a:noFill/>
          <a:ln w="38100">
            <a:noFill/>
            <a:miter lim="800000"/>
            <a:headEnd/>
            <a:tailEnd/>
          </a:ln>
          <a:effectLst/>
        </p:spPr>
        <p:txBody>
          <a:bodyPr wrap="square">
            <a:spAutoFit/>
          </a:bodyPr>
          <a:lstStyle/>
          <a:p>
            <a:pPr>
              <a:spcBef>
                <a:spcPct val="50000"/>
              </a:spcBef>
            </a:pPr>
            <a:r>
              <a:rPr lang="en-US" dirty="0" smtClean="0">
                <a:effectLst>
                  <a:outerShdw blurRad="38100" dist="38100" dir="2700000" algn="tl">
                    <a:srgbClr val="000000">
                      <a:alpha val="43137"/>
                    </a:srgbClr>
                  </a:outerShdw>
                </a:effectLst>
              </a:rPr>
              <a:t>Late Oligocene to Earliest Miocene </a:t>
            </a:r>
            <a:r>
              <a:rPr lang="en-US" dirty="0">
                <a:effectLst>
                  <a:outerShdw blurRad="38100" dist="38100" dir="2700000" algn="tl">
                    <a:srgbClr val="000000">
                      <a:alpha val="43137"/>
                    </a:srgbClr>
                  </a:outerShdw>
                </a:effectLst>
              </a:rPr>
              <a:t>Vaqueros </a:t>
            </a:r>
            <a:r>
              <a:rPr lang="en-US" dirty="0" smtClean="0">
                <a:effectLst>
                  <a:outerShdw blurRad="38100" dist="38100" dir="2700000" algn="tl">
                    <a:srgbClr val="000000">
                      <a:alpha val="43137"/>
                    </a:srgbClr>
                  </a:outerShdw>
                </a:effectLst>
              </a:rPr>
              <a:t>Sandstone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Islan013"/>
          <p:cNvPicPr>
            <a:picLocks noChangeAspect="1" noChangeArrowheads="1"/>
          </p:cNvPicPr>
          <p:nvPr/>
        </p:nvPicPr>
        <p:blipFill>
          <a:blip r:embed="rId3" cstate="print"/>
          <a:srcRect/>
          <a:stretch>
            <a:fillRect/>
          </a:stretch>
        </p:blipFill>
        <p:spPr bwMode="auto">
          <a:xfrm>
            <a:off x="0" y="-228432"/>
            <a:ext cx="9144000" cy="7314863"/>
          </a:xfrm>
          <a:prstGeom prst="rect">
            <a:avLst/>
          </a:prstGeom>
          <a:noFill/>
        </p:spPr>
      </p:pic>
      <p:sp>
        <p:nvSpPr>
          <p:cNvPr id="134147" name="Text Box 3"/>
          <p:cNvSpPr txBox="1">
            <a:spLocks noChangeArrowheads="1"/>
          </p:cNvSpPr>
          <p:nvPr/>
        </p:nvSpPr>
        <p:spPr bwMode="auto">
          <a:xfrm>
            <a:off x="5836920" y="0"/>
            <a:ext cx="3307080" cy="830997"/>
          </a:xfrm>
          <a:prstGeom prst="rect">
            <a:avLst/>
          </a:prstGeom>
          <a:noFill/>
          <a:ln w="38100">
            <a:noFill/>
            <a:miter lim="800000"/>
            <a:headEnd/>
            <a:tailEnd/>
          </a:ln>
          <a:effectLst/>
        </p:spPr>
        <p:txBody>
          <a:bodyPr wrap="square">
            <a:spAutoFit/>
          </a:bodyPr>
          <a:lstStyle/>
          <a:p>
            <a:pPr>
              <a:spcBef>
                <a:spcPct val="50000"/>
              </a:spcBef>
            </a:pPr>
            <a:r>
              <a:rPr lang="en-US" sz="2400" dirty="0">
                <a:effectLst>
                  <a:outerShdw blurRad="38100" dist="38100" dir="2700000" algn="tl">
                    <a:srgbClr val="000000">
                      <a:alpha val="43137"/>
                    </a:srgbClr>
                  </a:outerShdw>
                </a:effectLst>
              </a:rPr>
              <a:t>Sea arch in Miocene San Onofre Breccia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http://farm1.static.flickr.com/225/513982005_7fd7afc5e0_o.jpg"/>
          <p:cNvPicPr>
            <a:picLocks noChangeAspect="1" noChangeArrowheads="1"/>
          </p:cNvPicPr>
          <p:nvPr/>
        </p:nvPicPr>
        <p:blipFill>
          <a:blip r:embed="rId3" cstate="print"/>
          <a:srcRect/>
          <a:stretch>
            <a:fillRect/>
          </a:stretch>
        </p:blipFill>
        <p:spPr bwMode="auto">
          <a:xfrm>
            <a:off x="-2044700" y="-766763"/>
            <a:ext cx="11188700" cy="8391526"/>
          </a:xfrm>
          <a:prstGeom prst="rect">
            <a:avLst/>
          </a:prstGeom>
          <a:noFill/>
        </p:spPr>
      </p:pic>
      <p:sp>
        <p:nvSpPr>
          <p:cNvPr id="3" name="Text Box 3"/>
          <p:cNvSpPr txBox="1">
            <a:spLocks noChangeArrowheads="1"/>
          </p:cNvSpPr>
          <p:nvPr/>
        </p:nvSpPr>
        <p:spPr bwMode="auto">
          <a:xfrm>
            <a:off x="2834640" y="5181600"/>
            <a:ext cx="3474720" cy="519113"/>
          </a:xfrm>
          <a:prstGeom prst="rect">
            <a:avLst/>
          </a:prstGeom>
          <a:noFill/>
          <a:ln w="38100">
            <a:noFill/>
            <a:miter lim="800000"/>
            <a:headEnd/>
            <a:tailEnd/>
          </a:ln>
          <a:effectLst/>
        </p:spPr>
        <p:txBody>
          <a:bodyPr wrap="square">
            <a:spAutoFit/>
          </a:bodyPr>
          <a:lstStyle/>
          <a:p>
            <a:pPr>
              <a:spcBef>
                <a:spcPct val="50000"/>
              </a:spcBef>
            </a:pPr>
            <a:r>
              <a:rPr lang="en-US" dirty="0" smtClean="0">
                <a:effectLst>
                  <a:outerShdw blurRad="38100" dist="38100" dir="2700000" algn="tl">
                    <a:srgbClr val="000000">
                      <a:alpha val="43137"/>
                    </a:srgbClr>
                  </a:outerShdw>
                </a:effectLst>
              </a:rPr>
              <a:t>Beechers Bay</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1"/>
          <p:cNvPicPr>
            <a:picLocks noChangeAspect="1" noChangeArrowheads="1"/>
          </p:cNvPicPr>
          <p:nvPr/>
        </p:nvPicPr>
        <p:blipFill>
          <a:blip r:embed="rId3" cstate="print"/>
          <a:srcRect/>
          <a:stretch>
            <a:fillRect/>
          </a:stretch>
        </p:blipFill>
        <p:spPr bwMode="auto">
          <a:xfrm>
            <a:off x="304800" y="14288"/>
            <a:ext cx="8534400" cy="6829425"/>
          </a:xfrm>
          <a:prstGeom prst="rect">
            <a:avLst/>
          </a:prstGeom>
          <a:noFill/>
          <a:ln w="9525">
            <a:noFill/>
            <a:miter lim="800000"/>
            <a:headEnd/>
            <a:tailEnd/>
          </a:ln>
          <a:effectLst/>
        </p:spPr>
      </p:pic>
      <p:sp>
        <p:nvSpPr>
          <p:cNvPr id="125955" name="Text Box 3"/>
          <p:cNvSpPr txBox="1">
            <a:spLocks noChangeArrowheads="1"/>
          </p:cNvSpPr>
          <p:nvPr/>
        </p:nvSpPr>
        <p:spPr bwMode="auto">
          <a:xfrm>
            <a:off x="381000" y="5821680"/>
            <a:ext cx="6050280" cy="523220"/>
          </a:xfrm>
          <a:prstGeom prst="rect">
            <a:avLst/>
          </a:prstGeom>
          <a:noFill/>
          <a:ln w="38100">
            <a:noFill/>
            <a:miter lim="800000"/>
            <a:headEnd/>
            <a:tailEnd/>
          </a:ln>
          <a:effectLst/>
        </p:spPr>
        <p:txBody>
          <a:bodyPr wrap="square">
            <a:spAutoFit/>
          </a:bodyPr>
          <a:lstStyle/>
          <a:p>
            <a:pPr>
              <a:spcBef>
                <a:spcPct val="50000"/>
              </a:spcBef>
            </a:pPr>
            <a:r>
              <a:rPr lang="en-US" dirty="0"/>
              <a:t>Miocene Beechers Bay </a:t>
            </a:r>
            <a:r>
              <a:rPr lang="en-US" dirty="0" smtClean="0"/>
              <a:t>Member</a:t>
            </a:r>
            <a:endParaRPr lang="en-US" dirty="0"/>
          </a:p>
        </p:txBody>
      </p:sp>
      <p:sp>
        <p:nvSpPr>
          <p:cNvPr id="125956" name="Text Box 4"/>
          <p:cNvSpPr txBox="1">
            <a:spLocks noChangeArrowheads="1"/>
          </p:cNvSpPr>
          <p:nvPr/>
        </p:nvSpPr>
        <p:spPr bwMode="auto">
          <a:xfrm>
            <a:off x="4953000" y="0"/>
            <a:ext cx="3962400" cy="946150"/>
          </a:xfrm>
          <a:prstGeom prst="rect">
            <a:avLst/>
          </a:prstGeom>
          <a:noFill/>
          <a:ln w="38100">
            <a:noFill/>
            <a:miter lim="800000"/>
            <a:headEnd/>
            <a:tailEnd/>
          </a:ln>
          <a:effectLst/>
        </p:spPr>
        <p:txBody>
          <a:bodyPr>
            <a:spAutoFit/>
          </a:bodyPr>
          <a:lstStyle/>
          <a:p>
            <a:pPr>
              <a:spcBef>
                <a:spcPct val="50000"/>
              </a:spcBef>
            </a:pPr>
            <a:r>
              <a:rPr lang="en-US"/>
              <a:t>Pleistocene marine terrace deposits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1"/>
          <p:cNvPicPr>
            <a:picLocks noChangeAspect="1" noChangeArrowheads="1"/>
          </p:cNvPicPr>
          <p:nvPr/>
        </p:nvPicPr>
        <p:blipFill>
          <a:blip r:embed="rId3" cstate="print"/>
          <a:srcRect/>
          <a:stretch>
            <a:fillRect/>
          </a:stretch>
        </p:blipFill>
        <p:spPr bwMode="auto">
          <a:xfrm>
            <a:off x="304800" y="14288"/>
            <a:ext cx="8534400" cy="6829425"/>
          </a:xfrm>
          <a:prstGeom prst="rect">
            <a:avLst/>
          </a:prstGeom>
          <a:noFill/>
          <a:ln w="9525">
            <a:noFill/>
            <a:miter lim="800000"/>
            <a:headEnd/>
            <a:tailEnd/>
          </a:ln>
          <a:effectLst/>
        </p:spPr>
      </p:pic>
      <p:sp>
        <p:nvSpPr>
          <p:cNvPr id="125955" name="Text Box 3"/>
          <p:cNvSpPr txBox="1">
            <a:spLocks noChangeArrowheads="1"/>
          </p:cNvSpPr>
          <p:nvPr/>
        </p:nvSpPr>
        <p:spPr bwMode="auto">
          <a:xfrm>
            <a:off x="381000" y="5821680"/>
            <a:ext cx="6050280" cy="523220"/>
          </a:xfrm>
          <a:prstGeom prst="rect">
            <a:avLst/>
          </a:prstGeom>
          <a:noFill/>
          <a:ln w="38100">
            <a:noFill/>
            <a:miter lim="800000"/>
            <a:headEnd/>
            <a:tailEnd/>
          </a:ln>
          <a:effectLst/>
        </p:spPr>
        <p:txBody>
          <a:bodyPr wrap="square">
            <a:spAutoFit/>
          </a:bodyPr>
          <a:lstStyle/>
          <a:p>
            <a:pPr>
              <a:spcBef>
                <a:spcPct val="50000"/>
              </a:spcBef>
            </a:pPr>
            <a:r>
              <a:rPr lang="en-US" dirty="0"/>
              <a:t>Miocene Beechers Bay </a:t>
            </a:r>
            <a:r>
              <a:rPr lang="en-US" dirty="0" smtClean="0"/>
              <a:t>Member</a:t>
            </a:r>
            <a:endParaRPr lang="en-US" dirty="0"/>
          </a:p>
        </p:txBody>
      </p:sp>
      <p:sp>
        <p:nvSpPr>
          <p:cNvPr id="125956" name="Text Box 4"/>
          <p:cNvSpPr txBox="1">
            <a:spLocks noChangeArrowheads="1"/>
          </p:cNvSpPr>
          <p:nvPr/>
        </p:nvSpPr>
        <p:spPr bwMode="auto">
          <a:xfrm>
            <a:off x="4953000" y="0"/>
            <a:ext cx="3962400" cy="946150"/>
          </a:xfrm>
          <a:prstGeom prst="rect">
            <a:avLst/>
          </a:prstGeom>
          <a:noFill/>
          <a:ln w="38100">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Pleistocene marine terrace deposits</a:t>
            </a:r>
          </a:p>
        </p:txBody>
      </p:sp>
      <p:sp>
        <p:nvSpPr>
          <p:cNvPr id="5" name="Freeform 4"/>
          <p:cNvSpPr/>
          <p:nvPr/>
        </p:nvSpPr>
        <p:spPr bwMode="auto">
          <a:xfrm>
            <a:off x="304800" y="2733040"/>
            <a:ext cx="8519160" cy="906780"/>
          </a:xfrm>
          <a:custGeom>
            <a:avLst/>
            <a:gdLst>
              <a:gd name="connsiteX0" fmla="*/ 8519160 w 8519160"/>
              <a:gd name="connsiteY0" fmla="*/ 101600 h 906780"/>
              <a:gd name="connsiteX1" fmla="*/ 8183880 w 8519160"/>
              <a:gd name="connsiteY1" fmla="*/ 71120 h 906780"/>
              <a:gd name="connsiteX2" fmla="*/ 7909560 w 8519160"/>
              <a:gd name="connsiteY2" fmla="*/ 177800 h 906780"/>
              <a:gd name="connsiteX3" fmla="*/ 7802880 w 8519160"/>
              <a:gd name="connsiteY3" fmla="*/ 40640 h 906780"/>
              <a:gd name="connsiteX4" fmla="*/ 7193280 w 8519160"/>
              <a:gd name="connsiteY4" fmla="*/ 10160 h 906780"/>
              <a:gd name="connsiteX5" fmla="*/ 6598920 w 8519160"/>
              <a:gd name="connsiteY5" fmla="*/ 101600 h 906780"/>
              <a:gd name="connsiteX6" fmla="*/ 5913120 w 8519160"/>
              <a:gd name="connsiteY6" fmla="*/ 421640 h 906780"/>
              <a:gd name="connsiteX7" fmla="*/ 5516880 w 8519160"/>
              <a:gd name="connsiteY7" fmla="*/ 574040 h 906780"/>
              <a:gd name="connsiteX8" fmla="*/ 5318760 w 8519160"/>
              <a:gd name="connsiteY8" fmla="*/ 848360 h 906780"/>
              <a:gd name="connsiteX9" fmla="*/ 5166360 w 8519160"/>
              <a:gd name="connsiteY9" fmla="*/ 894080 h 906780"/>
              <a:gd name="connsiteX10" fmla="*/ 5074920 w 8519160"/>
              <a:gd name="connsiteY10" fmla="*/ 772160 h 906780"/>
              <a:gd name="connsiteX11" fmla="*/ 4968240 w 8519160"/>
              <a:gd name="connsiteY11" fmla="*/ 695960 h 906780"/>
              <a:gd name="connsiteX12" fmla="*/ 4846320 w 8519160"/>
              <a:gd name="connsiteY12" fmla="*/ 711200 h 906780"/>
              <a:gd name="connsiteX13" fmla="*/ 4663440 w 8519160"/>
              <a:gd name="connsiteY13" fmla="*/ 604520 h 906780"/>
              <a:gd name="connsiteX14" fmla="*/ 4389120 w 8519160"/>
              <a:gd name="connsiteY14" fmla="*/ 558800 h 906780"/>
              <a:gd name="connsiteX15" fmla="*/ 4099560 w 8519160"/>
              <a:gd name="connsiteY15" fmla="*/ 635000 h 906780"/>
              <a:gd name="connsiteX16" fmla="*/ 3916680 w 8519160"/>
              <a:gd name="connsiteY16" fmla="*/ 574040 h 906780"/>
              <a:gd name="connsiteX17" fmla="*/ 3703320 w 8519160"/>
              <a:gd name="connsiteY17" fmla="*/ 604520 h 906780"/>
              <a:gd name="connsiteX18" fmla="*/ 3550920 w 8519160"/>
              <a:gd name="connsiteY18" fmla="*/ 497840 h 906780"/>
              <a:gd name="connsiteX19" fmla="*/ 3398520 w 8519160"/>
              <a:gd name="connsiteY19" fmla="*/ 635000 h 906780"/>
              <a:gd name="connsiteX20" fmla="*/ 3215640 w 8519160"/>
              <a:gd name="connsiteY20" fmla="*/ 497840 h 906780"/>
              <a:gd name="connsiteX21" fmla="*/ 2240280 w 8519160"/>
              <a:gd name="connsiteY21" fmla="*/ 375920 h 906780"/>
              <a:gd name="connsiteX22" fmla="*/ 1508760 w 8519160"/>
              <a:gd name="connsiteY22" fmla="*/ 254000 h 906780"/>
              <a:gd name="connsiteX23" fmla="*/ 487680 w 8519160"/>
              <a:gd name="connsiteY23" fmla="*/ 330200 h 906780"/>
              <a:gd name="connsiteX24" fmla="*/ 182880 w 8519160"/>
              <a:gd name="connsiteY24" fmla="*/ 162560 h 906780"/>
              <a:gd name="connsiteX25" fmla="*/ 0 w 8519160"/>
              <a:gd name="connsiteY25" fmla="*/ 40640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19160" h="906780">
                <a:moveTo>
                  <a:pt x="8519160" y="101600"/>
                </a:moveTo>
                <a:cubicBezTo>
                  <a:pt x="8402320" y="80010"/>
                  <a:pt x="8285480" y="58420"/>
                  <a:pt x="8183880" y="71120"/>
                </a:cubicBezTo>
                <a:cubicBezTo>
                  <a:pt x="8082280" y="83820"/>
                  <a:pt x="7973060" y="182880"/>
                  <a:pt x="7909560" y="177800"/>
                </a:cubicBezTo>
                <a:cubicBezTo>
                  <a:pt x="7846060" y="172720"/>
                  <a:pt x="7922260" y="68580"/>
                  <a:pt x="7802880" y="40640"/>
                </a:cubicBezTo>
                <a:cubicBezTo>
                  <a:pt x="7683500" y="12700"/>
                  <a:pt x="7393940" y="0"/>
                  <a:pt x="7193280" y="10160"/>
                </a:cubicBezTo>
                <a:cubicBezTo>
                  <a:pt x="6992620" y="20320"/>
                  <a:pt x="6812280" y="33020"/>
                  <a:pt x="6598920" y="101600"/>
                </a:cubicBezTo>
                <a:cubicBezTo>
                  <a:pt x="6385560" y="170180"/>
                  <a:pt x="6093460" y="342900"/>
                  <a:pt x="5913120" y="421640"/>
                </a:cubicBezTo>
                <a:cubicBezTo>
                  <a:pt x="5732780" y="500380"/>
                  <a:pt x="5615940" y="502920"/>
                  <a:pt x="5516880" y="574040"/>
                </a:cubicBezTo>
                <a:cubicBezTo>
                  <a:pt x="5417820" y="645160"/>
                  <a:pt x="5377180" y="795020"/>
                  <a:pt x="5318760" y="848360"/>
                </a:cubicBezTo>
                <a:cubicBezTo>
                  <a:pt x="5260340" y="901700"/>
                  <a:pt x="5207000" y="906780"/>
                  <a:pt x="5166360" y="894080"/>
                </a:cubicBezTo>
                <a:cubicBezTo>
                  <a:pt x="5125720" y="881380"/>
                  <a:pt x="5107940" y="805180"/>
                  <a:pt x="5074920" y="772160"/>
                </a:cubicBezTo>
                <a:cubicBezTo>
                  <a:pt x="5041900" y="739140"/>
                  <a:pt x="5006340" y="706120"/>
                  <a:pt x="4968240" y="695960"/>
                </a:cubicBezTo>
                <a:cubicBezTo>
                  <a:pt x="4930140" y="685800"/>
                  <a:pt x="4897120" y="726440"/>
                  <a:pt x="4846320" y="711200"/>
                </a:cubicBezTo>
                <a:cubicBezTo>
                  <a:pt x="4795520" y="695960"/>
                  <a:pt x="4739640" y="629920"/>
                  <a:pt x="4663440" y="604520"/>
                </a:cubicBezTo>
                <a:cubicBezTo>
                  <a:pt x="4587240" y="579120"/>
                  <a:pt x="4483100" y="553720"/>
                  <a:pt x="4389120" y="558800"/>
                </a:cubicBezTo>
                <a:cubicBezTo>
                  <a:pt x="4295140" y="563880"/>
                  <a:pt x="4178300" y="632460"/>
                  <a:pt x="4099560" y="635000"/>
                </a:cubicBezTo>
                <a:cubicBezTo>
                  <a:pt x="4020820" y="637540"/>
                  <a:pt x="3982720" y="579120"/>
                  <a:pt x="3916680" y="574040"/>
                </a:cubicBezTo>
                <a:cubicBezTo>
                  <a:pt x="3850640" y="568960"/>
                  <a:pt x="3764280" y="617220"/>
                  <a:pt x="3703320" y="604520"/>
                </a:cubicBezTo>
                <a:cubicBezTo>
                  <a:pt x="3642360" y="591820"/>
                  <a:pt x="3601720" y="492760"/>
                  <a:pt x="3550920" y="497840"/>
                </a:cubicBezTo>
                <a:cubicBezTo>
                  <a:pt x="3500120" y="502920"/>
                  <a:pt x="3454400" y="635000"/>
                  <a:pt x="3398520" y="635000"/>
                </a:cubicBezTo>
                <a:cubicBezTo>
                  <a:pt x="3342640" y="635000"/>
                  <a:pt x="3408680" y="541020"/>
                  <a:pt x="3215640" y="497840"/>
                </a:cubicBezTo>
                <a:cubicBezTo>
                  <a:pt x="3022600" y="454660"/>
                  <a:pt x="2524760" y="416560"/>
                  <a:pt x="2240280" y="375920"/>
                </a:cubicBezTo>
                <a:cubicBezTo>
                  <a:pt x="1955800" y="335280"/>
                  <a:pt x="1800860" y="261620"/>
                  <a:pt x="1508760" y="254000"/>
                </a:cubicBezTo>
                <a:cubicBezTo>
                  <a:pt x="1216660" y="246380"/>
                  <a:pt x="708660" y="345440"/>
                  <a:pt x="487680" y="330200"/>
                </a:cubicBezTo>
                <a:cubicBezTo>
                  <a:pt x="266700" y="314960"/>
                  <a:pt x="264160" y="210820"/>
                  <a:pt x="182880" y="162560"/>
                </a:cubicBezTo>
                <a:cubicBezTo>
                  <a:pt x="101600" y="114300"/>
                  <a:pt x="50800" y="77470"/>
                  <a:pt x="0" y="4064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6" name="TextBox 5"/>
          <p:cNvSpPr txBox="1"/>
          <p:nvPr/>
        </p:nvSpPr>
        <p:spPr>
          <a:xfrm rot="477035">
            <a:off x="914400" y="2621280"/>
            <a:ext cx="376428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wave cut platform</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ap of santa rosa island"/>
          <p:cNvPicPr>
            <a:picLocks noChangeAspect="1" noChangeArrowheads="1"/>
          </p:cNvPicPr>
          <p:nvPr/>
        </p:nvPicPr>
        <p:blipFill>
          <a:blip r:embed="rId3" cstate="print"/>
          <a:srcRect/>
          <a:stretch>
            <a:fillRect/>
          </a:stretch>
        </p:blipFill>
        <p:spPr bwMode="auto">
          <a:xfrm>
            <a:off x="0" y="1676400"/>
            <a:ext cx="9144000" cy="4262438"/>
          </a:xfrm>
          <a:prstGeom prst="rect">
            <a:avLst/>
          </a:prstGeom>
          <a:noFill/>
        </p:spPr>
      </p:pic>
      <p:sp>
        <p:nvSpPr>
          <p:cNvPr id="19459" name="Text Box 3"/>
          <p:cNvSpPr txBox="1">
            <a:spLocks noChangeArrowheads="1"/>
          </p:cNvSpPr>
          <p:nvPr/>
        </p:nvSpPr>
        <p:spPr bwMode="auto">
          <a:xfrm>
            <a:off x="-228600" y="365125"/>
            <a:ext cx="9144000" cy="1006475"/>
          </a:xfrm>
          <a:prstGeom prst="rect">
            <a:avLst/>
          </a:prstGeom>
          <a:noFill/>
          <a:ln w="9525">
            <a:noFill/>
            <a:miter lim="800000"/>
            <a:headEnd/>
            <a:tailEnd/>
          </a:ln>
          <a:effectLst/>
        </p:spPr>
        <p:txBody>
          <a:bodyPr>
            <a:spAutoFit/>
          </a:bodyPr>
          <a:lstStyle/>
          <a:p>
            <a:pPr>
              <a:spcBef>
                <a:spcPct val="50000"/>
              </a:spcBef>
            </a:pPr>
            <a:r>
              <a:rPr lang="en-US" sz="6000" b="0"/>
              <a:t>SANTA ROSA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hannel_beach"/>
          <p:cNvPicPr>
            <a:picLocks noChangeAspect="1" noChangeArrowheads="1"/>
          </p:cNvPicPr>
          <p:nvPr/>
        </p:nvPicPr>
        <p:blipFill>
          <a:blip r:embed="rId3" cstate="print"/>
          <a:srcRect/>
          <a:stretch>
            <a:fillRect/>
          </a:stretch>
        </p:blipFill>
        <p:spPr bwMode="auto">
          <a:xfrm>
            <a:off x="0" y="564356"/>
            <a:ext cx="9144000" cy="5729288"/>
          </a:xfrm>
          <a:prstGeom prst="rect">
            <a:avLst/>
          </a:prstGeom>
          <a:noFill/>
        </p:spPr>
      </p:pic>
      <p:sp>
        <p:nvSpPr>
          <p:cNvPr id="152579" name="Text Box 3"/>
          <p:cNvSpPr txBox="1">
            <a:spLocks noChangeArrowheads="1"/>
          </p:cNvSpPr>
          <p:nvPr/>
        </p:nvSpPr>
        <p:spPr bwMode="auto">
          <a:xfrm>
            <a:off x="0" y="0"/>
            <a:ext cx="9144000" cy="523220"/>
          </a:xfrm>
          <a:prstGeom prst="rect">
            <a:avLst/>
          </a:prstGeom>
          <a:noFill/>
          <a:ln w="38100">
            <a:noFill/>
            <a:miter lim="800000"/>
            <a:headEnd/>
            <a:tailEnd/>
          </a:ln>
          <a:effectLst/>
        </p:spPr>
        <p:txBody>
          <a:bodyPr>
            <a:spAutoFit/>
          </a:bodyPr>
          <a:lstStyle/>
          <a:p>
            <a:pPr>
              <a:spcBef>
                <a:spcPct val="50000"/>
              </a:spcBef>
            </a:pPr>
            <a:r>
              <a:rPr lang="en-US" dirty="0" smtClean="0"/>
              <a:t>Near Point, Santa Cruz Island</a:t>
            </a:r>
            <a:endParaRPr lang="en-US" dirty="0"/>
          </a:p>
        </p:txBody>
      </p:sp>
      <p:sp>
        <p:nvSpPr>
          <p:cNvPr id="4" name="TextBox 3"/>
          <p:cNvSpPr txBox="1"/>
          <p:nvPr/>
        </p:nvSpPr>
        <p:spPr>
          <a:xfrm>
            <a:off x="1417320" y="4739640"/>
            <a:ext cx="6309360" cy="584775"/>
          </a:xfrm>
          <a:prstGeom prst="rect">
            <a:avLst/>
          </a:prstGeom>
          <a:noFill/>
          <a:scene3d>
            <a:camera prst="isometricTopUp"/>
            <a:lightRig rig="threePt" dir="t"/>
          </a:scene3d>
          <a:sp3d/>
        </p:spPr>
        <p:txBody>
          <a:bodyPr wrap="square" rtlCol="0">
            <a:spAutoFit/>
          </a:bodyPr>
          <a:lstStyle/>
          <a:p>
            <a:r>
              <a:rPr lang="en-US" sz="3200" spc="600" dirty="0" smtClean="0">
                <a:ln>
                  <a:solidFill>
                    <a:schemeClr val="tx1"/>
                  </a:solidFill>
                </a:ln>
                <a:solidFill>
                  <a:srgbClr val="FF0000"/>
                </a:solidFill>
                <a:effectLst>
                  <a:outerShdw blurRad="38100" dist="38100" dir="2700000" algn="tl">
                    <a:srgbClr val="000000">
                      <a:alpha val="43137"/>
                    </a:srgbClr>
                  </a:outerShdw>
                </a:effectLst>
              </a:rPr>
              <a:t>wave cut platform</a:t>
            </a:r>
            <a:endParaRPr lang="en-US" sz="3200" spc="600" dirty="0">
              <a:ln>
                <a:solidFill>
                  <a:schemeClr val="tx1"/>
                </a:solidFill>
              </a:ln>
              <a:solidFill>
                <a:srgbClr val="FF0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098%20-%20Sunday%20(Very%20pretty%20shot)"/>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4755" name="Text Box 3"/>
          <p:cNvSpPr txBox="1">
            <a:spLocks noChangeArrowheads="1"/>
          </p:cNvSpPr>
          <p:nvPr/>
        </p:nvSpPr>
        <p:spPr bwMode="auto">
          <a:xfrm>
            <a:off x="5638800" y="228600"/>
            <a:ext cx="3505200" cy="519113"/>
          </a:xfrm>
          <a:prstGeom prst="rect">
            <a:avLst/>
          </a:prstGeom>
          <a:noFill/>
          <a:ln w="38100">
            <a:noFill/>
            <a:miter lim="800000"/>
            <a:headEnd/>
            <a:tailEnd/>
          </a:ln>
          <a:effectLst/>
        </p:spPr>
        <p:txBody>
          <a:bodyPr>
            <a:spAutoFit/>
          </a:bodyPr>
          <a:lstStyle/>
          <a:p>
            <a:pPr>
              <a:spcBef>
                <a:spcPct val="50000"/>
              </a:spcBef>
            </a:pPr>
            <a:r>
              <a:rPr lang="en-US" dirty="0"/>
              <a:t>Beechers Bay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Islan007"/>
          <p:cNvPicPr>
            <a:picLocks noChangeAspect="1" noChangeArrowheads="1"/>
          </p:cNvPicPr>
          <p:nvPr/>
        </p:nvPicPr>
        <p:blipFill>
          <a:blip r:embed="rId3" cstate="print">
            <a:lum bright="-10000" contrast="10000"/>
          </a:blip>
          <a:srcRect/>
          <a:stretch>
            <a:fillRect/>
          </a:stretch>
        </p:blipFill>
        <p:spPr bwMode="auto">
          <a:xfrm>
            <a:off x="0" y="0"/>
            <a:ext cx="9144000" cy="7315200"/>
          </a:xfrm>
          <a:prstGeom prst="rect">
            <a:avLst/>
          </a:prstGeom>
          <a:noFill/>
        </p:spPr>
      </p:pic>
      <p:sp>
        <p:nvSpPr>
          <p:cNvPr id="3" name="TextBox 2"/>
          <p:cNvSpPr txBox="1"/>
          <p:nvPr/>
        </p:nvSpPr>
        <p:spPr>
          <a:xfrm>
            <a:off x="2712720" y="3075057"/>
            <a:ext cx="4495800" cy="707886"/>
          </a:xfrm>
          <a:prstGeom prst="rect">
            <a:avLst/>
          </a:prstGeom>
          <a:noFill/>
          <a:effectLst>
            <a:outerShdw blurRad="50800" dist="254000" dir="2700000" algn="tl" rotWithShape="0">
              <a:prstClr val="black">
                <a:alpha val="40000"/>
              </a:prstClr>
            </a:outerShdw>
          </a:effectLst>
          <a:scene3d>
            <a:camera prst="isometricOffAxis2Top">
              <a:rot lat="18075715" lon="2400000" rev="18141449"/>
            </a:camera>
            <a:lightRig rig="threePt" dir="t"/>
          </a:scene3d>
        </p:spPr>
        <p:txBody>
          <a:bodyPr wrap="square" rtlCol="0">
            <a:spAutoFit/>
          </a:bodyPr>
          <a:lstStyle/>
          <a:p>
            <a:r>
              <a:rPr lang="en-US" sz="4000" dirty="0" smtClean="0">
                <a:effectLst>
                  <a:outerShdw blurRad="38100" dist="38100" dir="2700000" algn="tl">
                    <a:srgbClr val="000000">
                      <a:alpha val="43137"/>
                    </a:srgbClr>
                  </a:outerShdw>
                </a:effectLst>
              </a:rPr>
              <a:t>Marine Terrace</a:t>
            </a:r>
            <a:endParaRPr lang="en-US" sz="4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descr="73%20-%20Saturday%20(Walked%20all%20that%20wa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extBox 3"/>
          <p:cNvSpPr txBox="1"/>
          <p:nvPr/>
        </p:nvSpPr>
        <p:spPr>
          <a:xfrm>
            <a:off x="5410200" y="5995333"/>
            <a:ext cx="35052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 Rosa Island</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descr="73%20-%20Saturday%20(Walked%20all%20that%20wa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mammoth.tif"/>
          <p:cNvPicPr>
            <a:picLocks noChangeAspect="1"/>
          </p:cNvPicPr>
          <p:nvPr/>
        </p:nvPicPr>
        <p:blipFill>
          <a:blip r:embed="rId4" cstate="print"/>
          <a:srcRect l="1176"/>
          <a:stretch>
            <a:fillRect/>
          </a:stretch>
        </p:blipFill>
        <p:spPr>
          <a:xfrm>
            <a:off x="4876800" y="3429000"/>
            <a:ext cx="4267200" cy="3403600"/>
          </a:xfrm>
          <a:prstGeom prst="rect">
            <a:avLst/>
          </a:prstGeom>
          <a:effectLst/>
        </p:spPr>
      </p:pic>
      <p:sp>
        <p:nvSpPr>
          <p:cNvPr id="4" name="TextBox 3"/>
          <p:cNvSpPr txBox="1"/>
          <p:nvPr/>
        </p:nvSpPr>
        <p:spPr>
          <a:xfrm>
            <a:off x="5410200" y="5995333"/>
            <a:ext cx="35052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 Rosa Island</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 Pygmy Mammoth excavation exhibit "/>
          <p:cNvPicPr>
            <a:picLocks noChangeAspect="1" noChangeArrowheads="1"/>
          </p:cNvPicPr>
          <p:nvPr/>
        </p:nvPicPr>
        <p:blipFill>
          <a:blip r:embed="rId3" cstate="print"/>
          <a:srcRect/>
          <a:stretch>
            <a:fillRect/>
          </a:stretch>
        </p:blipFill>
        <p:spPr bwMode="auto">
          <a:xfrm>
            <a:off x="0" y="623887"/>
            <a:ext cx="9144000" cy="6234113"/>
          </a:xfrm>
          <a:prstGeom prst="rect">
            <a:avLst/>
          </a:prstGeom>
          <a:noFill/>
        </p:spPr>
      </p:pic>
      <p:sp>
        <p:nvSpPr>
          <p:cNvPr id="413699" name="Text Box 3"/>
          <p:cNvSpPr txBox="1">
            <a:spLocks noChangeArrowheads="1"/>
          </p:cNvSpPr>
          <p:nvPr/>
        </p:nvSpPr>
        <p:spPr bwMode="auto">
          <a:xfrm>
            <a:off x="-114300" y="38100"/>
            <a:ext cx="9372600" cy="519113"/>
          </a:xfrm>
          <a:prstGeom prst="rect">
            <a:avLst/>
          </a:prstGeom>
          <a:noFill/>
          <a:ln w="38100">
            <a:noFill/>
            <a:miter lim="800000"/>
            <a:headEnd/>
            <a:tailEnd/>
          </a:ln>
          <a:effectLst/>
        </p:spPr>
        <p:txBody>
          <a:bodyPr>
            <a:spAutoFit/>
          </a:bodyPr>
          <a:lstStyle/>
          <a:p>
            <a:pPr>
              <a:spcBef>
                <a:spcPct val="50000"/>
              </a:spcBef>
            </a:pPr>
            <a:r>
              <a:rPr lang="en-US" dirty="0"/>
              <a:t>Most complete Pygmy Mammoth skeleton ever found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moth.gif"/>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p of san miguel island"/>
          <p:cNvPicPr>
            <a:picLocks noChangeAspect="1" noChangeArrowheads="1"/>
          </p:cNvPicPr>
          <p:nvPr/>
        </p:nvPicPr>
        <p:blipFill>
          <a:blip r:embed="rId3" cstate="print"/>
          <a:srcRect/>
          <a:stretch>
            <a:fillRect/>
          </a:stretch>
        </p:blipFill>
        <p:spPr bwMode="auto">
          <a:xfrm>
            <a:off x="0" y="1295400"/>
            <a:ext cx="9144000" cy="4248150"/>
          </a:xfrm>
          <a:prstGeom prst="rect">
            <a:avLst/>
          </a:prstGeom>
          <a:noFill/>
        </p:spPr>
      </p:pic>
      <p:sp>
        <p:nvSpPr>
          <p:cNvPr id="22531" name="Text Box 3"/>
          <p:cNvSpPr txBox="1">
            <a:spLocks noChangeArrowheads="1"/>
          </p:cNvSpPr>
          <p:nvPr/>
        </p:nvSpPr>
        <p:spPr bwMode="auto">
          <a:xfrm>
            <a:off x="0" y="152400"/>
            <a:ext cx="9144000" cy="1006475"/>
          </a:xfrm>
          <a:prstGeom prst="rect">
            <a:avLst/>
          </a:prstGeom>
          <a:noFill/>
          <a:ln w="9525">
            <a:noFill/>
            <a:miter lim="800000"/>
            <a:headEnd/>
            <a:tailEnd/>
          </a:ln>
          <a:effectLst/>
        </p:spPr>
        <p:txBody>
          <a:bodyPr>
            <a:spAutoFit/>
          </a:bodyPr>
          <a:lstStyle/>
          <a:p>
            <a:pPr>
              <a:spcBef>
                <a:spcPct val="50000"/>
              </a:spcBef>
            </a:pPr>
            <a:r>
              <a:rPr lang="en-US" sz="6000" b="0"/>
              <a:t>SAN MIGUEL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2" name="Picture 1" descr="San Miguel Geology.tif"/>
          <p:cNvPicPr>
            <a:picLocks noChangeAspect="1"/>
          </p:cNvPicPr>
          <p:nvPr/>
        </p:nvPicPr>
        <p:blipFill>
          <a:blip r:embed="rId3" cstate="print"/>
          <a:stretch>
            <a:fillRect/>
          </a:stretch>
        </p:blipFill>
        <p:spPr>
          <a:xfrm>
            <a:off x="0" y="1176394"/>
            <a:ext cx="9144000" cy="450521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mm04.nasaimages.org/MediaManager/srvr?mediafile=/Size4/nasaNAS-10-NA/85430/sanmiguel_ast_2005149_lrg.jpg&amp;userid=1&amp;username=admin&amp;resolution=4&amp;servertype=JVA&amp;cid=10&amp;iid=nasaNAS&amp;vcid=NA&amp;usergroup=Earth_Observatory_(nasa)-10-Admin&amp;profileid=46"/>
          <p:cNvPicPr>
            <a:picLocks noChangeAspect="1" noChangeArrowheads="1"/>
          </p:cNvPicPr>
          <p:nvPr/>
        </p:nvPicPr>
        <p:blipFill>
          <a:blip r:embed="rId3" cstate="print"/>
          <a:srcRect t="19676" r="57176" b="33852"/>
          <a:stretch>
            <a:fillRect/>
          </a:stretch>
        </p:blipFill>
        <p:spPr bwMode="auto">
          <a:xfrm>
            <a:off x="0" y="-584200"/>
            <a:ext cx="9144000" cy="74422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p:cNvPicPr>
            <a:picLocks noChangeAspect="1" noChangeArrowheads="1"/>
          </p:cNvPicPr>
          <p:nvPr/>
        </p:nvPicPr>
        <p:blipFill>
          <a:blip r:embed="rId3" cstate="print"/>
          <a:srcRect/>
          <a:stretch>
            <a:fillRect/>
          </a:stretch>
        </p:blipFill>
        <p:spPr bwMode="auto">
          <a:xfrm rot="544595">
            <a:off x="437934" y="-323851"/>
            <a:ext cx="8772525"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p:cNvPicPr>
            <a:picLocks noChangeAspect="1" noChangeArrowheads="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a:effectLst/>
        </p:spPr>
      </p:pic>
      <p:sp>
        <p:nvSpPr>
          <p:cNvPr id="3" name="TextBox 2"/>
          <p:cNvSpPr txBox="1"/>
          <p:nvPr/>
        </p:nvSpPr>
        <p:spPr>
          <a:xfrm>
            <a:off x="1798320" y="2590800"/>
            <a:ext cx="3749040" cy="523220"/>
          </a:xfrm>
          <a:prstGeom prst="rect">
            <a:avLst/>
          </a:prstGeom>
          <a:noFill/>
          <a:scene3d>
            <a:camera prst="isometricTopUp"/>
            <a:lightRig rig="threePt" dir="t"/>
          </a:scene3d>
        </p:spPr>
        <p:txBody>
          <a:bodyPr wrap="square" rtlCol="0">
            <a:spAutoFit/>
          </a:bodyPr>
          <a:lstStyle/>
          <a:p>
            <a:r>
              <a:rPr lang="en-US" dirty="0" err="1" smtClean="0">
                <a:effectLst>
                  <a:outerShdw blurRad="38100" dist="38100" dir="2700000" algn="tl">
                    <a:srgbClr val="000000">
                      <a:alpha val="43137"/>
                    </a:srgbClr>
                  </a:outerShdw>
                </a:effectLst>
              </a:rPr>
              <a:t>Cuyler</a:t>
            </a:r>
            <a:r>
              <a:rPr lang="en-US" dirty="0" smtClean="0">
                <a:effectLst>
                  <a:outerShdw blurRad="38100" dist="38100" dir="2700000" algn="tl">
                    <a:srgbClr val="000000">
                      <a:alpha val="43137"/>
                    </a:srgbClr>
                  </a:outerShdw>
                </a:effectLst>
              </a:rPr>
              <a:t> Harbor</a:t>
            </a:r>
            <a:endParaRPr lang="en-US" dirty="0">
              <a:effectLst>
                <a:outerShdw blurRad="38100" dist="38100" dir="2700000" algn="tl">
                  <a:srgbClr val="000000">
                    <a:alpha val="43137"/>
                  </a:srgbClr>
                </a:outerShdw>
              </a:effectLst>
            </a:endParaRPr>
          </a:p>
        </p:txBody>
      </p:sp>
      <p:sp>
        <p:nvSpPr>
          <p:cNvPr id="4" name="TextBox 3"/>
          <p:cNvSpPr txBox="1"/>
          <p:nvPr/>
        </p:nvSpPr>
        <p:spPr>
          <a:xfrm>
            <a:off x="5737860" y="0"/>
            <a:ext cx="34061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 Miguel Island</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p:cNvPicPr>
            <a:picLocks noChangeAspect="1" noChangeArrowheads="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a:effectLst/>
        </p:spPr>
      </p:pic>
      <p:sp>
        <p:nvSpPr>
          <p:cNvPr id="3" name="TextBox 2"/>
          <p:cNvSpPr txBox="1"/>
          <p:nvPr/>
        </p:nvSpPr>
        <p:spPr>
          <a:xfrm>
            <a:off x="1798320" y="2590800"/>
            <a:ext cx="3749040" cy="523220"/>
          </a:xfrm>
          <a:prstGeom prst="rect">
            <a:avLst/>
          </a:prstGeom>
          <a:noFill/>
          <a:scene3d>
            <a:camera prst="isometricTopUp"/>
            <a:lightRig rig="threePt" dir="t"/>
          </a:scene3d>
        </p:spPr>
        <p:txBody>
          <a:bodyPr wrap="square" rtlCol="0">
            <a:spAutoFit/>
          </a:bodyPr>
          <a:lstStyle/>
          <a:p>
            <a:r>
              <a:rPr lang="en-US" dirty="0" err="1" smtClean="0">
                <a:effectLst>
                  <a:outerShdw blurRad="38100" dist="38100" dir="2700000" algn="tl">
                    <a:srgbClr val="000000">
                      <a:alpha val="43137"/>
                    </a:srgbClr>
                  </a:outerShdw>
                </a:effectLst>
              </a:rPr>
              <a:t>Cuyler</a:t>
            </a:r>
            <a:r>
              <a:rPr lang="en-US" dirty="0" smtClean="0">
                <a:effectLst>
                  <a:outerShdw blurRad="38100" dist="38100" dir="2700000" algn="tl">
                    <a:srgbClr val="000000">
                      <a:alpha val="43137"/>
                    </a:srgbClr>
                  </a:outerShdw>
                </a:effectLst>
              </a:rPr>
              <a:t> Harbor</a:t>
            </a:r>
            <a:endParaRPr lang="en-US" dirty="0">
              <a:effectLst>
                <a:outerShdw blurRad="38100" dist="38100" dir="2700000" algn="tl">
                  <a:srgbClr val="000000">
                    <a:alpha val="43137"/>
                  </a:srgbClr>
                </a:outerShdw>
              </a:effectLst>
            </a:endParaRPr>
          </a:p>
        </p:txBody>
      </p:sp>
      <p:sp>
        <p:nvSpPr>
          <p:cNvPr id="4" name="TextBox 3"/>
          <p:cNvSpPr txBox="1"/>
          <p:nvPr/>
        </p:nvSpPr>
        <p:spPr>
          <a:xfrm>
            <a:off x="5737860" y="0"/>
            <a:ext cx="3406140" cy="523220"/>
          </a:xfrm>
          <a:prstGeom prst="rect">
            <a:avLst/>
          </a:prstGeom>
          <a:noFill/>
        </p:spPr>
        <p:txBody>
          <a:bodyPr wrap="square" rtlCol="0">
            <a:spAutoFit/>
          </a:bodyPr>
          <a:lstStyle/>
          <a:p>
            <a:r>
              <a:rPr lang="en-US" i="1" u="sng" dirty="0" smtClean="0">
                <a:effectLst>
                  <a:outerShdw blurRad="38100" dist="38100" dir="2700000" algn="tl">
                    <a:srgbClr val="000000">
                      <a:alpha val="43137"/>
                    </a:srgbClr>
                  </a:outerShdw>
                </a:effectLst>
              </a:rPr>
              <a:t>Sand</a:t>
            </a:r>
            <a:r>
              <a:rPr lang="en-US" dirty="0" smtClean="0">
                <a:effectLst>
                  <a:outerShdw blurRad="38100" dist="38100" dir="2700000" algn="tl">
                    <a:srgbClr val="000000">
                      <a:alpha val="43137"/>
                    </a:srgbClr>
                  </a:outerShdw>
                </a:effectLst>
              </a:rPr>
              <a:t> Miguel Island</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http://www.panoramio.com/photos/original/19969313.jpg"/>
          <p:cNvPicPr>
            <a:picLocks noChangeAspect="1" noChangeArrowheads="1"/>
          </p:cNvPicPr>
          <p:nvPr/>
        </p:nvPicPr>
        <p:blipFill>
          <a:blip r:embed="rId3" cstate="print"/>
          <a:srcRect/>
          <a:stretch>
            <a:fillRect/>
          </a:stretch>
        </p:blipFill>
        <p:spPr bwMode="auto">
          <a:xfrm>
            <a:off x="0" y="418088"/>
            <a:ext cx="9144000" cy="610076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es.jpg"/>
          <p:cNvPicPr>
            <a:picLocks noChangeAspect="1"/>
          </p:cNvPicPr>
          <p:nvPr/>
        </p:nvPicPr>
        <p:blipFill>
          <a:blip r:embed="rId3" cstate="print"/>
          <a:stretch>
            <a:fillRect/>
          </a:stretch>
        </p:blipFill>
        <p:spPr>
          <a:xfrm>
            <a:off x="0" y="0"/>
            <a:ext cx="9378462"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es.jpg"/>
          <p:cNvPicPr>
            <a:picLocks noChangeAspect="1"/>
          </p:cNvPicPr>
          <p:nvPr/>
        </p:nvPicPr>
        <p:blipFill>
          <a:blip r:embed="rId3" cstate="print"/>
          <a:stretch>
            <a:fillRect/>
          </a:stretch>
        </p:blipFill>
        <p:spPr>
          <a:xfrm>
            <a:off x="0" y="0"/>
            <a:ext cx="9378462" cy="6858000"/>
          </a:xfrm>
          <a:prstGeom prst="rect">
            <a:avLst/>
          </a:prstGeom>
        </p:spPr>
      </p:pic>
      <p:sp>
        <p:nvSpPr>
          <p:cNvPr id="3" name="Down Arrow 2"/>
          <p:cNvSpPr/>
          <p:nvPr/>
        </p:nvSpPr>
        <p:spPr bwMode="auto">
          <a:xfrm>
            <a:off x="2423160" y="0"/>
            <a:ext cx="2834640" cy="2255520"/>
          </a:xfrm>
          <a:prstGeom prst="downArrow">
            <a:avLst/>
          </a:prstGeom>
          <a:solidFill>
            <a:schemeClr val="accent1">
              <a:lumMod val="50000"/>
            </a:schemeClr>
          </a:solidFill>
          <a:ln w="38100" cap="flat" cmpd="sng" algn="ctr">
            <a:solidFill>
              <a:srgbClr val="FF0000"/>
            </a:solidFill>
            <a:prstDash val="solid"/>
            <a:round/>
            <a:headEnd type="none" w="med" len="med"/>
            <a:tailEnd type="triangle" w="med" len="med"/>
          </a:ln>
          <a:effectLst/>
          <a:scene3d>
            <a:camera prst="perspectiveRelaxed"/>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Strong wind</a:t>
            </a:r>
            <a:r>
              <a:rPr kumimoji="0" lang="en-US" sz="2800" b="1" i="0" u="none" strike="noStrike" cap="none" normalizeH="0" dirty="0" smtClean="0">
                <a:ln>
                  <a:noFill/>
                </a:ln>
                <a:solidFill>
                  <a:srgbClr val="FF0000"/>
                </a:solidFill>
                <a:effectLst>
                  <a:outerShdw blurRad="38100" dist="38100" dir="2700000" algn="tl">
                    <a:srgbClr val="000000">
                      <a:alpha val="43137"/>
                    </a:srgbClr>
                  </a:outerShdw>
                </a:effectLst>
                <a:latin typeface="Arial" charset="0"/>
              </a:rPr>
              <a:t> and waves</a:t>
            </a:r>
            <a:endParaRPr kumimoji="0" lang="en-US"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AutoShape 2" descr="http://www.panoramio.com/photos/original/6129278.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4499" name="Picture 3"/>
          <p:cNvPicPr>
            <a:picLocks noChangeAspect="1" noChangeArrowheads="1"/>
          </p:cNvPicPr>
          <p:nvPr/>
        </p:nvPicPr>
        <p:blipFill>
          <a:blip r:embed="rId3" cstate="print"/>
          <a:srcRect/>
          <a:stretch>
            <a:fillRect/>
          </a:stretch>
        </p:blipFill>
        <p:spPr bwMode="auto">
          <a:xfrm>
            <a:off x="-703385" y="0"/>
            <a:ext cx="10550769" cy="6858000"/>
          </a:xfrm>
          <a:prstGeom prst="rect">
            <a:avLst/>
          </a:prstGeom>
          <a:noFill/>
          <a:ln w="9525">
            <a:noFill/>
            <a:miter lim="800000"/>
            <a:headEnd/>
            <a:tailEnd/>
          </a:ln>
          <a:effectLst/>
        </p:spPr>
      </p:pic>
      <p:sp>
        <p:nvSpPr>
          <p:cNvPr id="4" name="TextBox 3"/>
          <p:cNvSpPr txBox="1"/>
          <p:nvPr/>
        </p:nvSpPr>
        <p:spPr>
          <a:xfrm>
            <a:off x="5737860" y="0"/>
            <a:ext cx="34061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 Miguel Island</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es.jpg"/>
          <p:cNvPicPr>
            <a:picLocks noChangeAspect="1"/>
          </p:cNvPicPr>
          <p:nvPr/>
        </p:nvPicPr>
        <p:blipFill>
          <a:blip r:embed="rId3" cstate="print"/>
          <a:stretch>
            <a:fillRect/>
          </a:stretch>
        </p:blipFill>
        <p:spPr>
          <a:xfrm>
            <a:off x="0" y="0"/>
            <a:ext cx="9378462" cy="6858000"/>
          </a:xfrm>
          <a:prstGeom prst="rect">
            <a:avLst/>
          </a:prstGeom>
        </p:spPr>
      </p:pic>
      <p:sp>
        <p:nvSpPr>
          <p:cNvPr id="4" name="TextBox 3"/>
          <p:cNvSpPr txBox="1"/>
          <p:nvPr/>
        </p:nvSpPr>
        <p:spPr>
          <a:xfrm>
            <a:off x="2788920" y="1615440"/>
            <a:ext cx="2423160" cy="523220"/>
          </a:xfrm>
          <a:prstGeom prst="rect">
            <a:avLst/>
          </a:prstGeom>
          <a:noFill/>
          <a:scene3d>
            <a:camera prst="perspectiveRelaxed"/>
            <a:lightRig rig="threePt" dir="t"/>
          </a:scene3d>
        </p:spPr>
        <p:txBody>
          <a:bodyPr wrap="square" rtlCol="0">
            <a:spAutoFit/>
          </a:bodyPr>
          <a:lstStyle/>
          <a:p>
            <a:r>
              <a:rPr lang="en-US" dirty="0" smtClean="0"/>
              <a:t>Level shelf</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es.jpg"/>
          <p:cNvPicPr>
            <a:picLocks noChangeAspect="1"/>
          </p:cNvPicPr>
          <p:nvPr/>
        </p:nvPicPr>
        <p:blipFill>
          <a:blip r:embed="rId3" cstate="print"/>
          <a:stretch>
            <a:fillRect/>
          </a:stretch>
        </p:blipFill>
        <p:spPr>
          <a:xfrm>
            <a:off x="0" y="0"/>
            <a:ext cx="9378462" cy="6858000"/>
          </a:xfrm>
          <a:prstGeom prst="rect">
            <a:avLst/>
          </a:prstGeom>
        </p:spPr>
      </p:pic>
      <p:pic>
        <p:nvPicPr>
          <p:cNvPr id="3" name="Picture 2" descr="San Miguel Geology.tif"/>
          <p:cNvPicPr>
            <a:picLocks noChangeAspect="1"/>
          </p:cNvPicPr>
          <p:nvPr/>
        </p:nvPicPr>
        <p:blipFill>
          <a:blip r:embed="rId4" cstate="print"/>
          <a:stretch>
            <a:fillRect/>
          </a:stretch>
        </p:blipFill>
        <p:spPr>
          <a:xfrm>
            <a:off x="4937267" y="624841"/>
            <a:ext cx="4206733" cy="2072640"/>
          </a:xfrm>
          <a:prstGeom prst="rect">
            <a:avLst/>
          </a:prstGeom>
        </p:spPr>
      </p:pic>
      <p:sp>
        <p:nvSpPr>
          <p:cNvPr id="4" name="TextBox 3"/>
          <p:cNvSpPr txBox="1"/>
          <p:nvPr/>
        </p:nvSpPr>
        <p:spPr>
          <a:xfrm>
            <a:off x="487680" y="762000"/>
            <a:ext cx="408432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 volcanics</a:t>
            </a:r>
            <a:endParaRPr lang="en-US" dirty="0">
              <a:effectLst>
                <a:outerShdw blurRad="38100" dist="38100" dir="2700000" algn="tl">
                  <a:srgbClr val="000000">
                    <a:alpha val="43137"/>
                  </a:srgbClr>
                </a:outerShdw>
              </a:effectLst>
            </a:endParaRPr>
          </a:p>
        </p:txBody>
      </p:sp>
      <p:cxnSp>
        <p:nvCxnSpPr>
          <p:cNvPr id="6" name="Straight Arrow Connector 5"/>
          <p:cNvCxnSpPr/>
          <p:nvPr/>
        </p:nvCxnSpPr>
        <p:spPr bwMode="auto">
          <a:xfrm flipV="1">
            <a:off x="4267200" y="929640"/>
            <a:ext cx="2987040" cy="1524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7" name="Straight Arrow Connector 6"/>
          <p:cNvCxnSpPr/>
          <p:nvPr/>
        </p:nvCxnSpPr>
        <p:spPr bwMode="auto">
          <a:xfrm rot="16200000" flipH="1">
            <a:off x="4084320" y="1234440"/>
            <a:ext cx="2164080" cy="18288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es2.jpg"/>
          <p:cNvPicPr>
            <a:picLocks noChangeAspect="1"/>
          </p:cNvPicPr>
          <p:nvPr/>
        </p:nvPicPr>
        <p:blipFill>
          <a:blip r:embed="rId3" cstate="print"/>
          <a:stretch>
            <a:fillRect/>
          </a:stretch>
        </p:blipFill>
        <p:spPr>
          <a:xfrm>
            <a:off x="-117231" y="0"/>
            <a:ext cx="9378462" cy="6858000"/>
          </a:xfrm>
          <a:prstGeom prst="rect">
            <a:avLst/>
          </a:prstGeom>
        </p:spPr>
      </p:pic>
      <p:sp>
        <p:nvSpPr>
          <p:cNvPr id="3" name="TextBox 2"/>
          <p:cNvSpPr txBox="1"/>
          <p:nvPr/>
        </p:nvSpPr>
        <p:spPr>
          <a:xfrm rot="21215833">
            <a:off x="3246120" y="2194560"/>
            <a:ext cx="2453640" cy="400110"/>
          </a:xfrm>
          <a:prstGeom prst="rect">
            <a:avLst/>
          </a:prstGeom>
          <a:noFill/>
        </p:spPr>
        <p:txBody>
          <a:bodyPr wrap="square" rtlCol="0">
            <a:spAutoFit/>
          </a:bodyPr>
          <a:lstStyle/>
          <a:p>
            <a:r>
              <a:rPr lang="en-US" sz="2000" dirty="0" smtClean="0"/>
              <a:t>Sand trapped</a:t>
            </a:r>
            <a:endParaRPr lang="en-US" sz="2000" dirty="0"/>
          </a:p>
        </p:txBody>
      </p:sp>
      <p:sp>
        <p:nvSpPr>
          <p:cNvPr id="4" name="TextBox 3"/>
          <p:cNvSpPr txBox="1"/>
          <p:nvPr/>
        </p:nvSpPr>
        <p:spPr>
          <a:xfrm rot="21215833">
            <a:off x="320040" y="1981200"/>
            <a:ext cx="2453640" cy="400110"/>
          </a:xfrm>
          <a:prstGeom prst="rect">
            <a:avLst/>
          </a:prstGeom>
          <a:noFill/>
        </p:spPr>
        <p:txBody>
          <a:bodyPr wrap="square" rtlCol="0">
            <a:spAutoFit/>
          </a:bodyPr>
          <a:lstStyle/>
          <a:p>
            <a:r>
              <a:rPr lang="en-US" sz="2000" dirty="0" smtClean="0"/>
              <a:t>Sand trapped</a:t>
            </a:r>
            <a:endParaRPr 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Caliche stumps, early morning, San Miguel Island. Channel Islands National Park"/>
          <p:cNvPicPr>
            <a:picLocks noChangeAspect="1" noChangeArrowheads="1"/>
          </p:cNvPicPr>
          <p:nvPr/>
        </p:nvPicPr>
        <p:blipFill>
          <a:blip r:embed="rId3" cstate="print"/>
          <a:srcRect b="3265"/>
          <a:stretch>
            <a:fillRect/>
          </a:stretch>
        </p:blipFill>
        <p:spPr bwMode="auto">
          <a:xfrm>
            <a:off x="0" y="419100"/>
            <a:ext cx="9144000" cy="6019800"/>
          </a:xfrm>
          <a:prstGeom prst="rect">
            <a:avLst/>
          </a:prstGeom>
          <a:noFill/>
        </p:spPr>
      </p:pic>
      <p:sp>
        <p:nvSpPr>
          <p:cNvPr id="328707" name="Text Box 3"/>
          <p:cNvSpPr txBox="1">
            <a:spLocks noChangeArrowheads="1"/>
          </p:cNvSpPr>
          <p:nvPr/>
        </p:nvSpPr>
        <p:spPr bwMode="auto">
          <a:xfrm>
            <a:off x="0" y="0"/>
            <a:ext cx="9144000" cy="519113"/>
          </a:xfrm>
          <a:prstGeom prst="rect">
            <a:avLst/>
          </a:prstGeom>
          <a:noFill/>
          <a:ln w="38100">
            <a:noFill/>
            <a:miter lim="800000"/>
            <a:headEnd/>
            <a:tailEnd/>
          </a:ln>
          <a:effectLst/>
        </p:spPr>
        <p:txBody>
          <a:bodyPr>
            <a:spAutoFit/>
          </a:bodyPr>
          <a:lstStyle/>
          <a:p>
            <a:pPr>
              <a:spcBef>
                <a:spcPct val="50000"/>
              </a:spcBef>
            </a:pPr>
            <a:r>
              <a:rPr lang="en-US" dirty="0"/>
              <a:t>Caliche Forest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descr="Santa Rosa Geology.tif"/>
          <p:cNvPicPr>
            <a:picLocks noChangeAspect="1"/>
          </p:cNvPicPr>
          <p:nvPr/>
        </p:nvPicPr>
        <p:blipFill>
          <a:blip r:embed="rId3" cstate="print"/>
          <a:stretch>
            <a:fillRect/>
          </a:stretch>
        </p:blipFill>
        <p:spPr>
          <a:xfrm>
            <a:off x="0" y="657027"/>
            <a:ext cx="9144000" cy="554394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0" y="357187"/>
            <a:ext cx="9144000" cy="6143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sanmiguel"/>
          <p:cNvPicPr>
            <a:picLocks noChangeAspect="1" noChangeArrowheads="1"/>
          </p:cNvPicPr>
          <p:nvPr/>
        </p:nvPicPr>
        <p:blipFill>
          <a:blip r:embed="rId3" cstate="print"/>
          <a:srcRect/>
          <a:stretch>
            <a:fillRect/>
          </a:stretch>
        </p:blipFill>
        <p:spPr bwMode="auto">
          <a:xfrm>
            <a:off x="0" y="335756"/>
            <a:ext cx="9144000" cy="618648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Islan003"/>
          <p:cNvPicPr>
            <a:picLocks noChangeAspect="1" noChangeArrowheads="1"/>
          </p:cNvPicPr>
          <p:nvPr/>
        </p:nvPicPr>
        <p:blipFill>
          <a:blip r:embed="rId3" cstate="print"/>
          <a:srcRect/>
          <a:stretch>
            <a:fillRect/>
          </a:stretch>
        </p:blipFill>
        <p:spPr bwMode="auto">
          <a:xfrm>
            <a:off x="381000" y="0"/>
            <a:ext cx="8534400" cy="6827838"/>
          </a:xfrm>
          <a:prstGeom prst="rect">
            <a:avLst/>
          </a:prstGeom>
          <a:noFill/>
        </p:spPr>
      </p:pic>
      <p:sp>
        <p:nvSpPr>
          <p:cNvPr id="128003" name="Text Box 3"/>
          <p:cNvSpPr txBox="1">
            <a:spLocks noChangeArrowheads="1"/>
          </p:cNvSpPr>
          <p:nvPr/>
        </p:nvSpPr>
        <p:spPr bwMode="auto">
          <a:xfrm>
            <a:off x="5943600" y="0"/>
            <a:ext cx="2667000" cy="946150"/>
          </a:xfrm>
          <a:prstGeom prst="rect">
            <a:avLst/>
          </a:prstGeom>
          <a:noFill/>
          <a:ln w="38100">
            <a:noFill/>
            <a:miter lim="800000"/>
            <a:headEnd/>
            <a:tailEnd/>
          </a:ln>
          <a:effectLst/>
        </p:spPr>
        <p:txBody>
          <a:bodyPr>
            <a:spAutoFit/>
          </a:bodyPr>
          <a:lstStyle/>
          <a:p>
            <a:pPr>
              <a:spcBef>
                <a:spcPct val="50000"/>
              </a:spcBef>
            </a:pPr>
            <a:r>
              <a:rPr lang="en-US"/>
              <a:t>Eocene South Point Fm.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Islan005"/>
          <p:cNvPicPr>
            <a:picLocks noChangeAspect="1" noChangeArrowheads="1"/>
          </p:cNvPicPr>
          <p:nvPr/>
        </p:nvPicPr>
        <p:blipFill>
          <a:blip r:embed="rId3" cstate="print"/>
          <a:srcRect/>
          <a:stretch>
            <a:fillRect/>
          </a:stretch>
        </p:blipFill>
        <p:spPr bwMode="auto">
          <a:xfrm>
            <a:off x="304800" y="-30163"/>
            <a:ext cx="8610600" cy="6888163"/>
          </a:xfrm>
          <a:prstGeom prst="rect">
            <a:avLst/>
          </a:prstGeom>
          <a:noFill/>
        </p:spPr>
      </p:pic>
      <p:sp>
        <p:nvSpPr>
          <p:cNvPr id="130051" name="Text Box 3"/>
          <p:cNvSpPr txBox="1">
            <a:spLocks noChangeArrowheads="1"/>
          </p:cNvSpPr>
          <p:nvPr/>
        </p:nvSpPr>
        <p:spPr bwMode="auto">
          <a:xfrm>
            <a:off x="6324600" y="0"/>
            <a:ext cx="2819400" cy="946150"/>
          </a:xfrm>
          <a:prstGeom prst="rect">
            <a:avLst/>
          </a:prstGeom>
          <a:noFill/>
          <a:ln w="38100">
            <a:noFill/>
            <a:miter lim="800000"/>
            <a:headEnd/>
            <a:tailEnd/>
          </a:ln>
          <a:effectLst/>
        </p:spPr>
        <p:txBody>
          <a:bodyPr>
            <a:spAutoFit/>
          </a:bodyPr>
          <a:lstStyle/>
          <a:p>
            <a:pPr>
              <a:spcBef>
                <a:spcPct val="50000"/>
              </a:spcBef>
            </a:pPr>
            <a:r>
              <a:rPr lang="en-US"/>
              <a:t>Oligocene Sespe Fm.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Islan006"/>
          <p:cNvPicPr>
            <a:picLocks noChangeAspect="1" noChangeArrowheads="1"/>
          </p:cNvPicPr>
          <p:nvPr/>
        </p:nvPicPr>
        <p:blipFill>
          <a:blip r:embed="rId3" cstate="print"/>
          <a:srcRect/>
          <a:stretch>
            <a:fillRect/>
          </a:stretch>
        </p:blipFill>
        <p:spPr bwMode="auto">
          <a:xfrm>
            <a:off x="0" y="0"/>
            <a:ext cx="9144000" cy="7316788"/>
          </a:xfrm>
          <a:prstGeom prst="rect">
            <a:avLst/>
          </a:prstGeom>
          <a:noFill/>
        </p:spPr>
      </p:pic>
      <p:sp>
        <p:nvSpPr>
          <p:cNvPr id="132099" name="Text Box 3"/>
          <p:cNvSpPr txBox="1">
            <a:spLocks noChangeArrowheads="1"/>
          </p:cNvSpPr>
          <p:nvPr/>
        </p:nvSpPr>
        <p:spPr bwMode="auto">
          <a:xfrm>
            <a:off x="4953000" y="0"/>
            <a:ext cx="4191000" cy="1384995"/>
          </a:xfrm>
          <a:prstGeom prst="rect">
            <a:avLst/>
          </a:prstGeom>
          <a:noFill/>
          <a:ln w="38100">
            <a:noFill/>
            <a:miter lim="800000"/>
            <a:headEnd/>
            <a:tailEnd/>
          </a:ln>
          <a:effectLst/>
        </p:spPr>
        <p:txBody>
          <a:bodyPr wrap="square">
            <a:spAutoFit/>
          </a:bodyPr>
          <a:lstStyle/>
          <a:p>
            <a:pPr>
              <a:spcBef>
                <a:spcPct val="50000"/>
              </a:spcBef>
            </a:pPr>
            <a:r>
              <a:rPr lang="en-US" dirty="0" smtClean="0">
                <a:effectLst>
                  <a:outerShdw blurRad="38100" dist="38100" dir="2700000" algn="tl">
                    <a:srgbClr val="000000">
                      <a:alpha val="43137"/>
                    </a:srgbClr>
                  </a:outerShdw>
                </a:effectLst>
              </a:rPr>
              <a:t>Late Oligocene to Earliest Miocene </a:t>
            </a:r>
            <a:r>
              <a:rPr lang="en-US" dirty="0">
                <a:effectLst>
                  <a:outerShdw blurRad="38100" dist="38100" dir="2700000" algn="tl">
                    <a:srgbClr val="000000">
                      <a:alpha val="43137"/>
                    </a:srgbClr>
                  </a:outerShdw>
                </a:effectLst>
              </a:rPr>
              <a:t>Vaqueros </a:t>
            </a:r>
            <a:r>
              <a:rPr lang="en-US" dirty="0" smtClean="0">
                <a:effectLst>
                  <a:outerShdw blurRad="38100" dist="38100" dir="2700000" algn="tl">
                    <a:srgbClr val="000000">
                      <a:alpha val="43137"/>
                    </a:srgbClr>
                  </a:outerShdw>
                </a:effectLst>
              </a:rPr>
              <a:t>Sandstone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4658" name="Picture 2" descr="eCenozo"/>
          <p:cNvPicPr>
            <a:picLocks noChangeAspect="1" noChangeArrowheads="1"/>
          </p:cNvPicPr>
          <p:nvPr/>
        </p:nvPicPr>
        <p:blipFill>
          <a:blip r:embed="rId3" cstate="print"/>
          <a:srcRect/>
          <a:stretch>
            <a:fillRect/>
          </a:stretch>
        </p:blipFill>
        <p:spPr bwMode="auto">
          <a:xfrm>
            <a:off x="0" y="1752600"/>
            <a:ext cx="9144000" cy="3052763"/>
          </a:xfrm>
          <a:prstGeom prst="rect">
            <a:avLst/>
          </a:prstGeom>
          <a:noFill/>
        </p:spPr>
      </p:pic>
      <p:sp>
        <p:nvSpPr>
          <p:cNvPr id="454659" name="Text Box 3"/>
          <p:cNvSpPr txBox="1">
            <a:spLocks noChangeArrowheads="1"/>
          </p:cNvSpPr>
          <p:nvPr/>
        </p:nvSpPr>
        <p:spPr bwMode="auto">
          <a:xfrm>
            <a:off x="1371600" y="5334000"/>
            <a:ext cx="6553200" cy="946150"/>
          </a:xfrm>
          <a:prstGeom prst="rect">
            <a:avLst/>
          </a:prstGeom>
          <a:noFill/>
          <a:ln w="38100">
            <a:noFill/>
            <a:miter lim="800000"/>
            <a:headEnd/>
            <a:tailEnd/>
          </a:ln>
          <a:effectLst/>
        </p:spPr>
        <p:txBody>
          <a:bodyPr>
            <a:spAutoFit/>
          </a:bodyPr>
          <a:lstStyle/>
          <a:p>
            <a:pPr>
              <a:spcBef>
                <a:spcPct val="50000"/>
              </a:spcBef>
            </a:pPr>
            <a:r>
              <a:rPr lang="en-US">
                <a:solidFill>
                  <a:schemeClr val="tx1"/>
                </a:solidFill>
              </a:rPr>
              <a:t>EPR approaches, forearc basin becomes more terrestrial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http://www.geology.sdsu.edu/localgeology/formations/graphics/stadium_conglomerate_map.jpg"/>
          <p:cNvPicPr>
            <a:picLocks noChangeAspect="1" noChangeArrowheads="1"/>
          </p:cNvPicPr>
          <p:nvPr/>
        </p:nvPicPr>
        <p:blipFill>
          <a:blip r:embed="rId3" cstate="print"/>
          <a:srcRect/>
          <a:stretch>
            <a:fillRect/>
          </a:stretch>
        </p:blipFill>
        <p:spPr bwMode="auto">
          <a:xfrm>
            <a:off x="0" y="0"/>
            <a:ext cx="5276850" cy="7562850"/>
          </a:xfrm>
          <a:prstGeom prst="rect">
            <a:avLst/>
          </a:prstGeom>
          <a:noFill/>
        </p:spPr>
      </p:pic>
      <p:pic>
        <p:nvPicPr>
          <p:cNvPr id="387076" name="Picture 4" descr="http://www.miracosta.cc.ca.us/home/cmetzler/GeolDayTrip/stadium_conglom.jpg"/>
          <p:cNvPicPr>
            <a:picLocks noChangeAspect="1" noChangeArrowheads="1"/>
          </p:cNvPicPr>
          <p:nvPr/>
        </p:nvPicPr>
        <p:blipFill>
          <a:blip r:embed="rId4" cstate="print"/>
          <a:srcRect/>
          <a:stretch>
            <a:fillRect/>
          </a:stretch>
        </p:blipFill>
        <p:spPr bwMode="auto">
          <a:xfrm>
            <a:off x="5284640" y="0"/>
            <a:ext cx="3859360" cy="2647950"/>
          </a:xfrm>
          <a:prstGeom prst="rect">
            <a:avLst/>
          </a:prstGeom>
          <a:noFill/>
        </p:spPr>
      </p:pic>
      <p:pic>
        <p:nvPicPr>
          <p:cNvPr id="387078" name="Picture 6" descr="http://www.miracosta.cc.ca.us/home/cmetzler/GeolDayTrip/st.congl_poway.jpg"/>
          <p:cNvPicPr>
            <a:picLocks noChangeAspect="1" noChangeArrowheads="1"/>
          </p:cNvPicPr>
          <p:nvPr/>
        </p:nvPicPr>
        <p:blipFill>
          <a:blip r:embed="rId5" cstate="print"/>
          <a:srcRect b="13801"/>
          <a:stretch>
            <a:fillRect/>
          </a:stretch>
        </p:blipFill>
        <p:spPr bwMode="auto">
          <a:xfrm>
            <a:off x="5276850" y="2665605"/>
            <a:ext cx="3867150" cy="4878195"/>
          </a:xfrm>
          <a:prstGeom prst="rect">
            <a:avLst/>
          </a:prstGeom>
          <a:noFill/>
        </p:spPr>
      </p:pic>
      <p:sp>
        <p:nvSpPr>
          <p:cNvPr id="5" name="TextBox 4"/>
          <p:cNvSpPr txBox="1"/>
          <p:nvPr/>
        </p:nvSpPr>
        <p:spPr>
          <a:xfrm>
            <a:off x="361950" y="5448300"/>
            <a:ext cx="4991100" cy="954107"/>
          </a:xfrm>
          <a:prstGeom prst="rect">
            <a:avLst/>
          </a:prstGeom>
          <a:noFill/>
        </p:spPr>
        <p:txBody>
          <a:bodyPr wrap="square" rtlCol="0">
            <a:spAutoFit/>
          </a:bodyPr>
          <a:lstStyle/>
          <a:p>
            <a:r>
              <a:rPr lang="en-US" dirty="0" smtClean="0">
                <a:ln>
                  <a:solidFill>
                    <a:schemeClr val="tx1"/>
                  </a:solidFill>
                </a:ln>
                <a:solidFill>
                  <a:srgbClr val="FBC9B3"/>
                </a:solidFill>
                <a:effectLst>
                  <a:outerShdw blurRad="38100" dist="38100" dir="2700000" algn="tl">
                    <a:srgbClr val="000000">
                      <a:alpha val="43137"/>
                    </a:srgbClr>
                  </a:outerShdw>
                </a:effectLst>
              </a:rPr>
              <a:t>“Poway” Conglomerates in San Diego</a:t>
            </a:r>
            <a:endParaRPr lang="en-US" dirty="0">
              <a:ln>
                <a:solidFill>
                  <a:schemeClr val="tx1"/>
                </a:solidFill>
              </a:ln>
              <a:solidFill>
                <a:srgbClr val="FBC9B3"/>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5601</TotalTime>
  <Words>1573</Words>
  <Application>Microsoft Office PowerPoint</Application>
  <PresentationFormat>On-screen Show (4:3)</PresentationFormat>
  <Paragraphs>121</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86</cp:revision>
  <dcterms:created xsi:type="dcterms:W3CDTF">2005-05-06T02:39:41Z</dcterms:created>
  <dcterms:modified xsi:type="dcterms:W3CDTF">2011-05-13T17:20:45Z</dcterms:modified>
</cp:coreProperties>
</file>